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1"/>
  </p:notesMasterIdLst>
  <p:handoutMasterIdLst>
    <p:handoutMasterId r:id="rId22"/>
  </p:handoutMasterIdLst>
  <p:sldIdLst>
    <p:sldId id="256" r:id="rId2"/>
    <p:sldId id="257" r:id="rId3"/>
    <p:sldId id="271" r:id="rId4"/>
    <p:sldId id="278" r:id="rId5"/>
    <p:sldId id="261" r:id="rId6"/>
    <p:sldId id="258" r:id="rId7"/>
    <p:sldId id="266" r:id="rId8"/>
    <p:sldId id="267" r:id="rId9"/>
    <p:sldId id="268" r:id="rId10"/>
    <p:sldId id="269" r:id="rId11"/>
    <p:sldId id="279" r:id="rId12"/>
    <p:sldId id="282" r:id="rId13"/>
    <p:sldId id="272" r:id="rId14"/>
    <p:sldId id="273" r:id="rId15"/>
    <p:sldId id="274" r:id="rId16"/>
    <p:sldId id="275" r:id="rId17"/>
    <p:sldId id="276" r:id="rId18"/>
    <p:sldId id="277" r:id="rId19"/>
    <p:sldId id="270"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43A21FE-64BF-4072-9F77-9D9AECC38767}">
          <p14:sldIdLst>
            <p14:sldId id="256"/>
            <p14:sldId id="257"/>
            <p14:sldId id="271"/>
            <p14:sldId id="278"/>
            <p14:sldId id="261"/>
            <p14:sldId id="258"/>
            <p14:sldId id="266"/>
            <p14:sldId id="267"/>
            <p14:sldId id="268"/>
            <p14:sldId id="269"/>
            <p14:sldId id="279"/>
            <p14:sldId id="282"/>
            <p14:sldId id="272"/>
            <p14:sldId id="273"/>
            <p14:sldId id="274"/>
            <p14:sldId id="275"/>
            <p14:sldId id="276"/>
            <p14:sldId id="277"/>
            <p14:sldId id="270"/>
          </p14:sldIdLst>
        </p14:section>
        <p14:section name="Untitled Section" id="{2E554C1F-A2EE-4C42-9392-437F4F752522}">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HXH2019" initials="B" lastIdx="1" clrIdx="0">
    <p:extLst>
      <p:ext uri="{19B8F6BF-5375-455C-9EA6-DF929625EA0E}">
        <p15:presenceInfo xmlns:p15="http://schemas.microsoft.com/office/powerpoint/2012/main" userId="BHXH2019"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ADCD7"/>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648"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766" cy="4667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93" y="1"/>
            <a:ext cx="3038887" cy="466775"/>
          </a:xfrm>
          <a:prstGeom prst="rect">
            <a:avLst/>
          </a:prstGeom>
        </p:spPr>
        <p:txBody>
          <a:bodyPr vert="horz" lIns="91440" tIns="45720" rIns="91440" bIns="45720" rtlCol="0"/>
          <a:lstStyle>
            <a:lvl1pPr algn="r">
              <a:defRPr sz="1200"/>
            </a:lvl1pPr>
          </a:lstStyle>
          <a:p>
            <a:fld id="{593D155A-8E71-4C94-9C07-00EAC794D5A3}" type="datetimeFigureOut">
              <a:rPr lang="en-US" smtClean="0"/>
              <a:t>8/24/2022</a:t>
            </a:fld>
            <a:endParaRPr lang="en-US"/>
          </a:p>
        </p:txBody>
      </p:sp>
      <p:sp>
        <p:nvSpPr>
          <p:cNvPr id="4" name="Footer Placeholder 3"/>
          <p:cNvSpPr>
            <a:spLocks noGrp="1"/>
          </p:cNvSpPr>
          <p:nvPr>
            <p:ph type="ftr" sz="quarter" idx="2"/>
          </p:nvPr>
        </p:nvSpPr>
        <p:spPr>
          <a:xfrm>
            <a:off x="0" y="8829627"/>
            <a:ext cx="3037766" cy="46677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93" y="8829627"/>
            <a:ext cx="3038887" cy="466773"/>
          </a:xfrm>
          <a:prstGeom prst="rect">
            <a:avLst/>
          </a:prstGeom>
        </p:spPr>
        <p:txBody>
          <a:bodyPr vert="horz" lIns="91440" tIns="45720" rIns="91440" bIns="45720" rtlCol="0" anchor="b"/>
          <a:lstStyle>
            <a:lvl1pPr algn="r">
              <a:defRPr sz="1200"/>
            </a:lvl1pPr>
          </a:lstStyle>
          <a:p>
            <a:fld id="{A6EC4A4D-52EF-4AF3-AC22-A8B6413133DC}" type="slidenum">
              <a:rPr lang="en-US" smtClean="0"/>
              <a:t>‹#›</a:t>
            </a:fld>
            <a:endParaRPr lang="en-US"/>
          </a:p>
        </p:txBody>
      </p:sp>
    </p:spTree>
    <p:extLst>
      <p:ext uri="{BB962C8B-B14F-4D97-AF65-F5344CB8AC3E}">
        <p14:creationId xmlns:p14="http://schemas.microsoft.com/office/powerpoint/2010/main" val="14942964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766" cy="4667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93" y="1"/>
            <a:ext cx="3038887" cy="466775"/>
          </a:xfrm>
          <a:prstGeom prst="rect">
            <a:avLst/>
          </a:prstGeom>
        </p:spPr>
        <p:txBody>
          <a:bodyPr vert="horz" lIns="91440" tIns="45720" rIns="91440" bIns="45720" rtlCol="0"/>
          <a:lstStyle>
            <a:lvl1pPr algn="r">
              <a:defRPr sz="1200"/>
            </a:lvl1pPr>
          </a:lstStyle>
          <a:p>
            <a:fld id="{46C15477-84A7-48D4-A744-45871D04370D}" type="datetimeFigureOut">
              <a:rPr lang="en-US" smtClean="0"/>
              <a:t>8/24/2022</a:t>
            </a:fld>
            <a:endParaRPr lang="en-US"/>
          </a:p>
        </p:txBody>
      </p:sp>
      <p:sp>
        <p:nvSpPr>
          <p:cNvPr id="4" name="Slide Image Placeholder 3"/>
          <p:cNvSpPr>
            <a:spLocks noGrp="1" noRot="1" noChangeAspect="1"/>
          </p:cNvSpPr>
          <p:nvPr>
            <p:ph type="sldImg" idx="2"/>
          </p:nvPr>
        </p:nvSpPr>
        <p:spPr>
          <a:xfrm>
            <a:off x="715963" y="1160463"/>
            <a:ext cx="5578475" cy="31384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0592" y="4474518"/>
            <a:ext cx="5609217" cy="366037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27"/>
            <a:ext cx="3037766" cy="46677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93" y="8829627"/>
            <a:ext cx="3038887" cy="466773"/>
          </a:xfrm>
          <a:prstGeom prst="rect">
            <a:avLst/>
          </a:prstGeom>
        </p:spPr>
        <p:txBody>
          <a:bodyPr vert="horz" lIns="91440" tIns="45720" rIns="91440" bIns="45720" rtlCol="0" anchor="b"/>
          <a:lstStyle>
            <a:lvl1pPr algn="r">
              <a:defRPr sz="1200"/>
            </a:lvl1pPr>
          </a:lstStyle>
          <a:p>
            <a:fld id="{C3AEDD05-2DB1-426D-9C5C-5C24AC1C7DAD}" type="slidenum">
              <a:rPr lang="en-US" smtClean="0"/>
              <a:t>‹#›</a:t>
            </a:fld>
            <a:endParaRPr lang="en-US"/>
          </a:p>
        </p:txBody>
      </p:sp>
    </p:spTree>
    <p:extLst>
      <p:ext uri="{BB962C8B-B14F-4D97-AF65-F5344CB8AC3E}">
        <p14:creationId xmlns:p14="http://schemas.microsoft.com/office/powerpoint/2010/main" val="585467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AEDD05-2DB1-426D-9C5C-5C24AC1C7DAD}" type="slidenum">
              <a:rPr lang="en-US" smtClean="0"/>
              <a:t>1</a:t>
            </a:fld>
            <a:endParaRPr lang="en-US"/>
          </a:p>
        </p:txBody>
      </p:sp>
    </p:spTree>
    <p:extLst>
      <p:ext uri="{BB962C8B-B14F-4D97-AF65-F5344CB8AC3E}">
        <p14:creationId xmlns:p14="http://schemas.microsoft.com/office/powerpoint/2010/main" val="3323973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726EACB-C69F-416B-89CC-4A46FD49BA69}" type="datetimeFigureOut">
              <a:rPr lang="en-US" smtClean="0"/>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187151-3C6D-4081-9BF2-475D173DDB52}" type="slidenum">
              <a:rPr lang="en-US" smtClean="0"/>
              <a:t>‹#›</a:t>
            </a:fld>
            <a:endParaRPr lang="en-US"/>
          </a:p>
        </p:txBody>
      </p:sp>
    </p:spTree>
    <p:extLst>
      <p:ext uri="{BB962C8B-B14F-4D97-AF65-F5344CB8AC3E}">
        <p14:creationId xmlns:p14="http://schemas.microsoft.com/office/powerpoint/2010/main" val="2224770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26EACB-C69F-416B-89CC-4A46FD49BA69}" type="datetimeFigureOut">
              <a:rPr lang="en-US" smtClean="0"/>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187151-3C6D-4081-9BF2-475D173DDB52}" type="slidenum">
              <a:rPr lang="en-US" smtClean="0"/>
              <a:t>‹#›</a:t>
            </a:fld>
            <a:endParaRPr lang="en-US"/>
          </a:p>
        </p:txBody>
      </p:sp>
    </p:spTree>
    <p:extLst>
      <p:ext uri="{BB962C8B-B14F-4D97-AF65-F5344CB8AC3E}">
        <p14:creationId xmlns:p14="http://schemas.microsoft.com/office/powerpoint/2010/main" val="3586383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26EACB-C69F-416B-89CC-4A46FD49BA69}" type="datetimeFigureOut">
              <a:rPr lang="en-US" smtClean="0"/>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187151-3C6D-4081-9BF2-475D173DDB52}"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744103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26EACB-C69F-416B-89CC-4A46FD49BA69}" type="datetimeFigureOut">
              <a:rPr lang="en-US" smtClean="0"/>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187151-3C6D-4081-9BF2-475D173DDB52}" type="slidenum">
              <a:rPr lang="en-US" smtClean="0"/>
              <a:t>‹#›</a:t>
            </a:fld>
            <a:endParaRPr lang="en-US"/>
          </a:p>
        </p:txBody>
      </p:sp>
    </p:spTree>
    <p:extLst>
      <p:ext uri="{BB962C8B-B14F-4D97-AF65-F5344CB8AC3E}">
        <p14:creationId xmlns:p14="http://schemas.microsoft.com/office/powerpoint/2010/main" val="11363965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26EACB-C69F-416B-89CC-4A46FD49BA69}" type="datetimeFigureOut">
              <a:rPr lang="en-US" smtClean="0"/>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187151-3C6D-4081-9BF2-475D173DDB52}"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70562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26EACB-C69F-416B-89CC-4A46FD49BA69}" type="datetimeFigureOut">
              <a:rPr lang="en-US" smtClean="0"/>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187151-3C6D-4081-9BF2-475D173DDB52}" type="slidenum">
              <a:rPr lang="en-US" smtClean="0"/>
              <a:t>‹#›</a:t>
            </a:fld>
            <a:endParaRPr lang="en-US"/>
          </a:p>
        </p:txBody>
      </p:sp>
    </p:spTree>
    <p:extLst>
      <p:ext uri="{BB962C8B-B14F-4D97-AF65-F5344CB8AC3E}">
        <p14:creationId xmlns:p14="http://schemas.microsoft.com/office/powerpoint/2010/main" val="2668032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26EACB-C69F-416B-89CC-4A46FD49BA69}" type="datetimeFigureOut">
              <a:rPr lang="en-US" smtClean="0"/>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187151-3C6D-4081-9BF2-475D173DDB52}" type="slidenum">
              <a:rPr lang="en-US" smtClean="0"/>
              <a:t>‹#›</a:t>
            </a:fld>
            <a:endParaRPr lang="en-US"/>
          </a:p>
        </p:txBody>
      </p:sp>
    </p:spTree>
    <p:extLst>
      <p:ext uri="{BB962C8B-B14F-4D97-AF65-F5344CB8AC3E}">
        <p14:creationId xmlns:p14="http://schemas.microsoft.com/office/powerpoint/2010/main" val="1392559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26EACB-C69F-416B-89CC-4A46FD49BA69}" type="datetimeFigureOut">
              <a:rPr lang="en-US" smtClean="0"/>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187151-3C6D-4081-9BF2-475D173DDB52}" type="slidenum">
              <a:rPr lang="en-US" smtClean="0"/>
              <a:t>‹#›</a:t>
            </a:fld>
            <a:endParaRPr lang="en-US"/>
          </a:p>
        </p:txBody>
      </p:sp>
    </p:spTree>
    <p:extLst>
      <p:ext uri="{BB962C8B-B14F-4D97-AF65-F5344CB8AC3E}">
        <p14:creationId xmlns:p14="http://schemas.microsoft.com/office/powerpoint/2010/main" val="1871529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26EACB-C69F-416B-89CC-4A46FD49BA69}" type="datetimeFigureOut">
              <a:rPr lang="en-US" smtClean="0"/>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187151-3C6D-4081-9BF2-475D173DDB52}" type="slidenum">
              <a:rPr lang="en-US" smtClean="0"/>
              <a:t>‹#›</a:t>
            </a:fld>
            <a:endParaRPr lang="en-US"/>
          </a:p>
        </p:txBody>
      </p:sp>
    </p:spTree>
    <p:extLst>
      <p:ext uri="{BB962C8B-B14F-4D97-AF65-F5344CB8AC3E}">
        <p14:creationId xmlns:p14="http://schemas.microsoft.com/office/powerpoint/2010/main" val="3423708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26EACB-C69F-416B-89CC-4A46FD49BA69}" type="datetimeFigureOut">
              <a:rPr lang="en-US" smtClean="0"/>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187151-3C6D-4081-9BF2-475D173DDB52}" type="slidenum">
              <a:rPr lang="en-US" smtClean="0"/>
              <a:t>‹#›</a:t>
            </a:fld>
            <a:endParaRPr lang="en-US"/>
          </a:p>
        </p:txBody>
      </p:sp>
    </p:spTree>
    <p:extLst>
      <p:ext uri="{BB962C8B-B14F-4D97-AF65-F5344CB8AC3E}">
        <p14:creationId xmlns:p14="http://schemas.microsoft.com/office/powerpoint/2010/main" val="2865076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726EACB-C69F-416B-89CC-4A46FD49BA69}" type="datetimeFigureOut">
              <a:rPr lang="en-US" smtClean="0"/>
              <a:t>8/24/2022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187151-3C6D-4081-9BF2-475D173DDB52}" type="slidenum">
              <a:rPr lang="en-US" smtClean="0"/>
              <a:t>‹#›</a:t>
            </a:fld>
            <a:endParaRPr lang="en-US"/>
          </a:p>
        </p:txBody>
      </p:sp>
    </p:spTree>
    <p:extLst>
      <p:ext uri="{BB962C8B-B14F-4D97-AF65-F5344CB8AC3E}">
        <p14:creationId xmlns:p14="http://schemas.microsoft.com/office/powerpoint/2010/main" val="1406933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726EACB-C69F-416B-89CC-4A46FD49BA69}" type="datetimeFigureOut">
              <a:rPr lang="en-US" smtClean="0"/>
              <a:t>8/24/2022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187151-3C6D-4081-9BF2-475D173DDB52}" type="slidenum">
              <a:rPr lang="en-US" smtClean="0"/>
              <a:t>‹#›</a:t>
            </a:fld>
            <a:endParaRPr lang="en-US"/>
          </a:p>
        </p:txBody>
      </p:sp>
    </p:spTree>
    <p:extLst>
      <p:ext uri="{BB962C8B-B14F-4D97-AF65-F5344CB8AC3E}">
        <p14:creationId xmlns:p14="http://schemas.microsoft.com/office/powerpoint/2010/main" val="3990451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26EACB-C69F-416B-89CC-4A46FD49BA69}" type="datetimeFigureOut">
              <a:rPr lang="en-US" smtClean="0"/>
              <a:t>8/24/2022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187151-3C6D-4081-9BF2-475D173DDB52}" type="slidenum">
              <a:rPr lang="en-US" smtClean="0"/>
              <a:t>‹#›</a:t>
            </a:fld>
            <a:endParaRPr lang="en-US"/>
          </a:p>
        </p:txBody>
      </p:sp>
    </p:spTree>
    <p:extLst>
      <p:ext uri="{BB962C8B-B14F-4D97-AF65-F5344CB8AC3E}">
        <p14:creationId xmlns:p14="http://schemas.microsoft.com/office/powerpoint/2010/main" val="1052352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26EACB-C69F-416B-89CC-4A46FD49BA69}" type="datetimeFigureOut">
              <a:rPr lang="en-US" smtClean="0"/>
              <a:t>8/24/2022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187151-3C6D-4081-9BF2-475D173DDB52}" type="slidenum">
              <a:rPr lang="en-US" smtClean="0"/>
              <a:t>‹#›</a:t>
            </a:fld>
            <a:endParaRPr lang="en-US"/>
          </a:p>
        </p:txBody>
      </p:sp>
    </p:spTree>
    <p:extLst>
      <p:ext uri="{BB962C8B-B14F-4D97-AF65-F5344CB8AC3E}">
        <p14:creationId xmlns:p14="http://schemas.microsoft.com/office/powerpoint/2010/main" val="4079872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26EACB-C69F-416B-89CC-4A46FD49BA69}" type="datetimeFigureOut">
              <a:rPr lang="en-US" smtClean="0"/>
              <a:t>8/24/2022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187151-3C6D-4081-9BF2-475D173DDB52}" type="slidenum">
              <a:rPr lang="en-US" smtClean="0"/>
              <a:t>‹#›</a:t>
            </a:fld>
            <a:endParaRPr lang="en-US"/>
          </a:p>
        </p:txBody>
      </p:sp>
    </p:spTree>
    <p:extLst>
      <p:ext uri="{BB962C8B-B14F-4D97-AF65-F5344CB8AC3E}">
        <p14:creationId xmlns:p14="http://schemas.microsoft.com/office/powerpoint/2010/main" val="1795236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187151-3C6D-4081-9BF2-475D173DDB52}" type="slidenum">
              <a:rPr lang="en-US" smtClean="0"/>
              <a:t>‹#›</a:t>
            </a:fld>
            <a:endParaRPr lang="en-US"/>
          </a:p>
        </p:txBody>
      </p:sp>
      <p:sp>
        <p:nvSpPr>
          <p:cNvPr id="5" name="Date Placeholder 4"/>
          <p:cNvSpPr>
            <a:spLocks noGrp="1"/>
          </p:cNvSpPr>
          <p:nvPr>
            <p:ph type="dt" sz="half" idx="10"/>
          </p:nvPr>
        </p:nvSpPr>
        <p:spPr/>
        <p:txBody>
          <a:bodyPr/>
          <a:lstStyle/>
          <a:p>
            <a:fld id="{6726EACB-C69F-416B-89CC-4A46FD49BA69}" type="datetimeFigureOut">
              <a:rPr lang="en-US" smtClean="0"/>
              <a:t>8/24/2022</a:t>
            </a:fld>
            <a:endParaRPr lang="en-US"/>
          </a:p>
        </p:txBody>
      </p:sp>
    </p:spTree>
    <p:extLst>
      <p:ext uri="{BB962C8B-B14F-4D97-AF65-F5344CB8AC3E}">
        <p14:creationId xmlns:p14="http://schemas.microsoft.com/office/powerpoint/2010/main" val="1108241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726EACB-C69F-416B-89CC-4A46FD49BA69}" type="datetimeFigureOut">
              <a:rPr lang="en-US" smtClean="0"/>
              <a:t>8/24/2022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3187151-3C6D-4081-9BF2-475D173DDB52}" type="slidenum">
              <a:rPr lang="en-US" smtClean="0"/>
              <a:t>‹#›</a:t>
            </a:fld>
            <a:endParaRPr lang="en-US"/>
          </a:p>
        </p:txBody>
      </p:sp>
    </p:spTree>
    <p:extLst>
      <p:ext uri="{BB962C8B-B14F-4D97-AF65-F5344CB8AC3E}">
        <p14:creationId xmlns:p14="http://schemas.microsoft.com/office/powerpoint/2010/main" val="220412040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 xmlns:a16="http://schemas.microsoft.com/office/drawing/2014/main" id="{F9FEA5B1-2332-42BA-A242-B2A90AE05F0B}"/>
              </a:ext>
            </a:extLst>
          </p:cNvPr>
          <p:cNvSpPr txBox="1">
            <a:spLocks/>
          </p:cNvSpPr>
          <p:nvPr/>
        </p:nvSpPr>
        <p:spPr>
          <a:xfrm>
            <a:off x="3275881" y="1093343"/>
            <a:ext cx="5458265" cy="69094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400" b="1" kern="1200" cap="none" spc="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ea typeface="+mj-ea"/>
                <a:cs typeface="Times New Roman" panose="02020603050405020304" pitchFamily="18" charset="0"/>
              </a:defRPr>
            </a:lvl1pPr>
          </a:lstStyle>
          <a:p>
            <a:r>
              <a:rPr lang="en-US" sz="1800" dirty="0">
                <a:ln w="1905"/>
                <a:solidFill>
                  <a:srgbClr val="002060"/>
                </a:solidFill>
                <a:effectLst>
                  <a:innerShdw blurRad="69850" dist="43180" dir="5400000">
                    <a:srgbClr val="000000">
                      <a:alpha val="65000"/>
                    </a:srgbClr>
                  </a:innerShdw>
                </a:effectLst>
              </a:rPr>
              <a:t>BẢO HIỂM XÃ HỘI </a:t>
            </a:r>
            <a:r>
              <a:rPr lang="en-US" sz="1800" dirty="0" smtClean="0">
                <a:ln w="1905"/>
                <a:solidFill>
                  <a:srgbClr val="002060"/>
                </a:solidFill>
                <a:effectLst>
                  <a:innerShdw blurRad="69850" dist="43180" dir="5400000">
                    <a:srgbClr val="000000">
                      <a:alpha val="65000"/>
                    </a:srgbClr>
                  </a:innerShdw>
                </a:effectLst>
              </a:rPr>
              <a:t>TP.HỒ CHÍ MINH</a:t>
            </a:r>
            <a:endParaRPr lang="en-US" sz="1800" dirty="0">
              <a:ln w="1905"/>
              <a:solidFill>
                <a:srgbClr val="002060"/>
              </a:solidFill>
              <a:effectLst>
                <a:innerShdw blurRad="69850" dist="43180" dir="5400000">
                  <a:srgbClr val="000000">
                    <a:alpha val="65000"/>
                  </a:srgbClr>
                </a:innerShdw>
              </a:effectLst>
            </a:endParaRPr>
          </a:p>
        </p:txBody>
      </p:sp>
      <p:sp>
        <p:nvSpPr>
          <p:cNvPr id="9" name="Title 1">
            <a:extLst>
              <a:ext uri="{FF2B5EF4-FFF2-40B4-BE49-F238E27FC236}">
                <a16:creationId xmlns="" xmlns:a16="http://schemas.microsoft.com/office/drawing/2014/main" id="{81E156F1-CE05-41CD-B117-5B20FD527542}"/>
              </a:ext>
            </a:extLst>
          </p:cNvPr>
          <p:cNvSpPr txBox="1">
            <a:spLocks/>
          </p:cNvSpPr>
          <p:nvPr/>
        </p:nvSpPr>
        <p:spPr>
          <a:xfrm>
            <a:off x="2982351" y="2382335"/>
            <a:ext cx="9209649" cy="1444297"/>
          </a:xfrm>
          <a:prstGeom prst="rect">
            <a:avLst/>
          </a:prstGeom>
        </p:spPr>
        <p:txBody>
          <a:bodyPr vert="horz" lIns="91440" tIns="45720" rIns="91440" bIns="45720" rtlCol="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2400" b="1" kern="1200" cap="none" spc="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ea typeface="+mj-ea"/>
                <a:cs typeface="Times New Roman" panose="02020603050405020304" pitchFamily="18" charset="0"/>
              </a:defRPr>
            </a:lvl1pPr>
          </a:lstStyle>
          <a:p>
            <a:pPr>
              <a:spcBef>
                <a:spcPts val="600"/>
              </a:spcBef>
              <a:spcAft>
                <a:spcPts val="600"/>
              </a:spcAft>
            </a:pPr>
            <a:r>
              <a:rPr lang="en-US" sz="3200" dirty="0">
                <a:ln w="11430"/>
                <a:solidFill>
                  <a:srgbClr val="002060"/>
                </a:solidFill>
              </a:rPr>
              <a:t>HƯỚNG DẪN CÀI </a:t>
            </a:r>
            <a:r>
              <a:rPr lang="en-US" sz="3200" dirty="0" smtClean="0">
                <a:ln w="11430"/>
                <a:solidFill>
                  <a:srgbClr val="002060"/>
                </a:solidFill>
              </a:rPr>
              <a:t>ĐẶT VÀ </a:t>
            </a:r>
            <a:r>
              <a:rPr lang="en-US" sz="3200" dirty="0">
                <a:ln w="11430"/>
                <a:solidFill>
                  <a:srgbClr val="002060"/>
                </a:solidFill>
              </a:rPr>
              <a:t>SỬ </a:t>
            </a:r>
            <a:r>
              <a:rPr lang="en-US" sz="3200" dirty="0" smtClean="0">
                <a:ln w="11430"/>
                <a:solidFill>
                  <a:srgbClr val="002060"/>
                </a:solidFill>
              </a:rPr>
              <a:t>DỤNG</a:t>
            </a:r>
          </a:p>
          <a:p>
            <a:pPr>
              <a:spcBef>
                <a:spcPts val="600"/>
              </a:spcBef>
              <a:spcAft>
                <a:spcPts val="600"/>
              </a:spcAft>
            </a:pPr>
            <a:r>
              <a:rPr lang="en-US" sz="3200" dirty="0" smtClean="0">
                <a:ln w="11430"/>
                <a:solidFill>
                  <a:srgbClr val="002060"/>
                </a:solidFill>
              </a:rPr>
              <a:t> </a:t>
            </a:r>
            <a:r>
              <a:rPr lang="en-US" sz="3200" dirty="0">
                <a:ln w="11430"/>
                <a:solidFill>
                  <a:srgbClr val="002060"/>
                </a:solidFill>
              </a:rPr>
              <a:t>ỨNG DỤNG </a:t>
            </a:r>
            <a:r>
              <a:rPr lang="en-US" sz="3200" dirty="0" smtClean="0">
                <a:ln w="11430"/>
                <a:solidFill>
                  <a:srgbClr val="002060"/>
                </a:solidFill>
              </a:rPr>
              <a:t>VSSID – BẢO HIỂM XÃ HỘI SỐ</a:t>
            </a:r>
            <a:endParaRPr lang="en-US" sz="3200" dirty="0">
              <a:ln w="11430"/>
              <a:solidFill>
                <a:srgbClr val="002060"/>
              </a:solidFill>
            </a:endParaRPr>
          </a:p>
        </p:txBody>
      </p:sp>
      <p:pic>
        <p:nvPicPr>
          <p:cNvPr id="13" name="Picture 12">
            <a:extLst>
              <a:ext uri="{FF2B5EF4-FFF2-40B4-BE49-F238E27FC236}">
                <a16:creationId xmlns="" xmlns:a16="http://schemas.microsoft.com/office/drawing/2014/main" id="{135EB68D-B141-488B-ADDE-097C9892B87F}"/>
              </a:ext>
            </a:extLst>
          </p:cNvPr>
          <p:cNvPicPr>
            <a:picLocks noChangeAspect="1"/>
          </p:cNvPicPr>
          <p:nvPr/>
        </p:nvPicPr>
        <p:blipFill>
          <a:blip r:embed="rId4" cstate="print">
            <a:clrChange>
              <a:clrFrom>
                <a:srgbClr val="D5FFFF"/>
              </a:clrFrom>
              <a:clrTo>
                <a:srgbClr val="D5FFFF">
                  <a:alpha val="0"/>
                </a:srgbClr>
              </a:clrTo>
            </a:clrChange>
            <a:extLst>
              <a:ext uri="{28A0092B-C50C-407E-A947-70E740481C1C}">
                <a14:useLocalDpi xmlns:a14="http://schemas.microsoft.com/office/drawing/2010/main" val="0"/>
              </a:ext>
            </a:extLst>
          </a:blip>
          <a:stretch>
            <a:fillRect/>
          </a:stretch>
        </p:blipFill>
        <p:spPr>
          <a:xfrm rot="20740894">
            <a:off x="1013263" y="2017364"/>
            <a:ext cx="2426632" cy="4312731"/>
          </a:xfrm>
          <a:prstGeom prst="rect">
            <a:avLst/>
          </a:prstGeom>
        </p:spPr>
      </p:pic>
      <p:pic>
        <p:nvPicPr>
          <p:cNvPr id="15" name="Picture 14">
            <a:extLst>
              <a:ext uri="{FF2B5EF4-FFF2-40B4-BE49-F238E27FC236}">
                <a16:creationId xmlns="" xmlns:a16="http://schemas.microsoft.com/office/drawing/2014/main" id="{D2649F73-A438-4FA4-9B1D-7CABCC5ACC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05014" y="4674049"/>
            <a:ext cx="4035834" cy="1735408"/>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34650" y="0"/>
            <a:ext cx="1340728" cy="1346434"/>
          </a:xfrm>
          <a:prstGeom prst="rect">
            <a:avLst/>
          </a:prstGeom>
        </p:spPr>
      </p:pic>
    </p:spTree>
    <p:extLst>
      <p:ext uri="{BB962C8B-B14F-4D97-AF65-F5344CB8AC3E}">
        <p14:creationId xmlns:p14="http://schemas.microsoft.com/office/powerpoint/2010/main" val="4334913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58856" y="1450951"/>
            <a:ext cx="5461752" cy="400110"/>
          </a:xfrm>
          <a:prstGeom prst="rect">
            <a:avLst/>
          </a:prstGeom>
        </p:spPr>
        <p:txBody>
          <a:bodyPr wrap="none">
            <a:spAutoFit/>
          </a:bodyPr>
          <a:lstStyle/>
          <a:p>
            <a:r>
              <a:rPr lang="vi-VN" sz="2000" b="1" dirty="0">
                <a:solidFill>
                  <a:srgbClr val="002060"/>
                </a:solidFill>
                <a:latin typeface="Times New Roman" panose="02020603050405020304" pitchFamily="18" charset="0"/>
                <a:cs typeface="Times New Roman" panose="02020603050405020304" pitchFamily="18" charset="0"/>
              </a:rPr>
              <a:t>Mật khẩu mới sẽ được gửi đến email đã đăng </a:t>
            </a:r>
            <a:r>
              <a:rPr lang="vi-VN" sz="2000" b="1" dirty="0" smtClean="0">
                <a:solidFill>
                  <a:srgbClr val="002060"/>
                </a:solidFill>
                <a:latin typeface="Times New Roman" panose="02020603050405020304" pitchFamily="18" charset="0"/>
                <a:cs typeface="Times New Roman" panose="02020603050405020304" pitchFamily="18" charset="0"/>
              </a:rPr>
              <a:t>ký</a:t>
            </a:r>
            <a:endParaRPr lang="en-US" sz="2000" b="1" dirty="0">
              <a:solidFill>
                <a:srgbClr val="00206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E240423C-6D78-40D6-806B-9CC6DA44C1C5}"/>
              </a:ext>
            </a:extLst>
          </p:cNvPr>
          <p:cNvSpPr txBox="1"/>
          <p:nvPr/>
        </p:nvSpPr>
        <p:spPr>
          <a:xfrm>
            <a:off x="7791717" y="5174490"/>
            <a:ext cx="3948776" cy="400110"/>
          </a:xfrm>
          <a:prstGeom prst="rect">
            <a:avLst/>
          </a:prstGeom>
          <a:noFill/>
        </p:spPr>
        <p:txBody>
          <a:bodyPr wrap="square" rtlCol="0">
            <a:spAutoFit/>
          </a:bodyPr>
          <a:lstStyle/>
          <a:p>
            <a:r>
              <a:rPr lang="en-US" sz="2000" b="1" dirty="0" err="1">
                <a:solidFill>
                  <a:srgbClr val="002060"/>
                </a:solidFill>
                <a:latin typeface="Times New Roman" panose="02020603050405020304" pitchFamily="18" charset="0"/>
                <a:cs typeface="Times New Roman" panose="02020603050405020304" pitchFamily="18" charset="0"/>
              </a:rPr>
              <a:t>Hoàn</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thành</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xong</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việc</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cài</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đặt</a:t>
            </a:r>
            <a:endParaRPr lang="en-US" sz="2000" b="1" dirty="0">
              <a:solidFill>
                <a:srgbClr val="002060"/>
              </a:solidFill>
              <a:latin typeface="Times New Roman" panose="02020603050405020304" pitchFamily="18" charset="0"/>
              <a:cs typeface="Times New Roman" panose="02020603050405020304" pitchFamily="18" charset="0"/>
            </a:endParaRPr>
          </a:p>
        </p:txBody>
      </p:sp>
      <p:sp>
        <p:nvSpPr>
          <p:cNvPr id="4" name="Right Arrow 3"/>
          <p:cNvSpPr/>
          <p:nvPr/>
        </p:nvSpPr>
        <p:spPr>
          <a:xfrm>
            <a:off x="6783235" y="5174490"/>
            <a:ext cx="886133" cy="400110"/>
          </a:xfrm>
          <a:prstGeom prst="rightArrow">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3639" y="2079236"/>
            <a:ext cx="5337247" cy="4437711"/>
          </a:xfrm>
          <a:prstGeom prst="rect">
            <a:avLst/>
          </a:prstGeom>
          <a:ln>
            <a:solidFill>
              <a:srgbClr val="002060"/>
            </a:solidFill>
          </a:ln>
        </p:spPr>
      </p:pic>
      <p:sp>
        <p:nvSpPr>
          <p:cNvPr id="6" name="Shape 93">
            <a:extLst>
              <a:ext uri="{FF2B5EF4-FFF2-40B4-BE49-F238E27FC236}">
                <a16:creationId xmlns="" xmlns:a16="http://schemas.microsoft.com/office/drawing/2014/main" id="{2E45BA2A-C81B-4F4E-83DC-A7B2098BE738}"/>
              </a:ext>
            </a:extLst>
          </p:cNvPr>
          <p:cNvSpPr/>
          <p:nvPr/>
        </p:nvSpPr>
        <p:spPr>
          <a:xfrm>
            <a:off x="1915412" y="165408"/>
            <a:ext cx="8361177" cy="487313"/>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defRPr sz="2600">
                <a:solidFill>
                  <a:srgbClr val="3F3F3F"/>
                </a:solidFill>
                <a:latin typeface="PT Sans"/>
                <a:ea typeface="PT Sans"/>
                <a:cs typeface="PT Sans"/>
                <a:sym typeface="PT Sans"/>
              </a:defRPr>
            </a:lvl1pPr>
          </a:lstStyle>
          <a:p>
            <a:pPr algn="just"/>
            <a:r>
              <a:rPr lang="pt-BR" sz="2500" b="1" dirty="0">
                <a:solidFill>
                  <a:srgbClr val="002060"/>
                </a:solidFill>
                <a:latin typeface="Times New Roman" panose="02020603050405020304" pitchFamily="18" charset="0"/>
                <a:cs typeface="Times New Roman" panose="02020603050405020304" pitchFamily="18" charset="0"/>
              </a:rPr>
              <a:t>HƯỚNG DẪN </a:t>
            </a:r>
            <a:r>
              <a:rPr lang="pt-BR" sz="2500" b="1" dirty="0" smtClean="0">
                <a:solidFill>
                  <a:srgbClr val="002060"/>
                </a:solidFill>
                <a:latin typeface="Times New Roman" panose="02020603050405020304" pitchFamily="18" charset="0"/>
                <a:cs typeface="Times New Roman" panose="02020603050405020304" pitchFamily="18" charset="0"/>
              </a:rPr>
              <a:t>CÀI ĐẶT VÀ </a:t>
            </a:r>
            <a:r>
              <a:rPr lang="pt-BR" sz="2500" b="1" dirty="0">
                <a:solidFill>
                  <a:srgbClr val="002060"/>
                </a:solidFill>
                <a:latin typeface="Times New Roman" panose="02020603050405020304" pitchFamily="18" charset="0"/>
                <a:cs typeface="Times New Roman" panose="02020603050405020304" pitchFamily="18" charset="0"/>
              </a:rPr>
              <a:t>SỬ DỤNG </a:t>
            </a:r>
            <a:r>
              <a:rPr lang="pt-BR" sz="2500" b="1" dirty="0" smtClean="0">
                <a:solidFill>
                  <a:srgbClr val="002060"/>
                </a:solidFill>
                <a:latin typeface="Times New Roman" panose="02020603050405020304" pitchFamily="18" charset="0"/>
                <a:cs typeface="Times New Roman" panose="02020603050405020304" pitchFamily="18" charset="0"/>
              </a:rPr>
              <a:t>ỨNG DỤNG VssID</a:t>
            </a:r>
            <a:endParaRPr lang="pt-BR" sz="25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96849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830" r="2999"/>
          <a:stretch/>
        </p:blipFill>
        <p:spPr>
          <a:xfrm>
            <a:off x="985839" y="1066127"/>
            <a:ext cx="6572250" cy="5344388"/>
          </a:xfrm>
          <a:prstGeom prst="rect">
            <a:avLst/>
          </a:prstGeom>
          <a:ln w="28575">
            <a:solidFill>
              <a:schemeClr val="tx1"/>
            </a:solidFill>
          </a:ln>
        </p:spPr>
      </p:pic>
      <p:sp>
        <p:nvSpPr>
          <p:cNvPr id="3" name="Shape 93">
            <a:extLst>
              <a:ext uri="{FF2B5EF4-FFF2-40B4-BE49-F238E27FC236}">
                <a16:creationId xmlns="" xmlns:a16="http://schemas.microsoft.com/office/drawing/2014/main" id="{2E45BA2A-C81B-4F4E-83DC-A7B2098BE738}"/>
              </a:ext>
            </a:extLst>
          </p:cNvPr>
          <p:cNvSpPr/>
          <p:nvPr/>
        </p:nvSpPr>
        <p:spPr>
          <a:xfrm>
            <a:off x="1329625" y="436870"/>
            <a:ext cx="2656588" cy="487313"/>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defRPr sz="2600">
                <a:solidFill>
                  <a:srgbClr val="3F3F3F"/>
                </a:solidFill>
                <a:latin typeface="PT Sans"/>
                <a:ea typeface="PT Sans"/>
                <a:cs typeface="PT Sans"/>
                <a:sym typeface="PT Sans"/>
              </a:defRPr>
            </a:lvl1pPr>
          </a:lstStyle>
          <a:p>
            <a:pPr algn="just"/>
            <a:r>
              <a:rPr lang="pt-BR" sz="2500" b="1" dirty="0" smtClean="0">
                <a:solidFill>
                  <a:srgbClr val="002060"/>
                </a:solidFill>
                <a:latin typeface="Times New Roman" panose="02020603050405020304" pitchFamily="18" charset="0"/>
                <a:cs typeface="Times New Roman" panose="02020603050405020304" pitchFamily="18" charset="0"/>
              </a:rPr>
              <a:t>ĐỔI MẬT KHẨU</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86461" y="1066127"/>
            <a:ext cx="3143501" cy="5344388"/>
          </a:xfrm>
          <a:prstGeom prst="rect">
            <a:avLst/>
          </a:prstGeom>
          <a:ln w="28575">
            <a:solidFill>
              <a:schemeClr val="tx1"/>
            </a:solidFill>
          </a:ln>
        </p:spPr>
      </p:pic>
      <p:sp>
        <p:nvSpPr>
          <p:cNvPr id="5" name="Rectangle 4"/>
          <p:cNvSpPr/>
          <p:nvPr/>
        </p:nvSpPr>
        <p:spPr>
          <a:xfrm>
            <a:off x="10315575" y="3116815"/>
            <a:ext cx="671513" cy="1243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0" dirty="0" smtClean="0">
                <a:solidFill>
                  <a:srgbClr val="FF0000"/>
                </a:solidFill>
              </a:rPr>
              <a:t>3</a:t>
            </a:r>
            <a:endParaRPr lang="en-US" sz="7000" dirty="0">
              <a:solidFill>
                <a:srgbClr val="FF0000"/>
              </a:solidFill>
            </a:endParaRPr>
          </a:p>
        </p:txBody>
      </p:sp>
    </p:spTree>
    <p:extLst>
      <p:ext uri="{BB962C8B-B14F-4D97-AF65-F5344CB8AC3E}">
        <p14:creationId xmlns:p14="http://schemas.microsoft.com/office/powerpoint/2010/main" val="1146381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b="5669"/>
          <a:stretch/>
        </p:blipFill>
        <p:spPr>
          <a:xfrm>
            <a:off x="1342773" y="1202994"/>
            <a:ext cx="2957765" cy="5143501"/>
          </a:xfrm>
          <a:prstGeom prst="rect">
            <a:avLst/>
          </a:prstGeom>
          <a:ln w="28575">
            <a:solidFill>
              <a:srgbClr val="002060"/>
            </a:solidFill>
          </a:ln>
        </p:spPr>
      </p:pic>
      <p:sp>
        <p:nvSpPr>
          <p:cNvPr id="4" name="Rectangle 3"/>
          <p:cNvSpPr/>
          <p:nvPr/>
        </p:nvSpPr>
        <p:spPr>
          <a:xfrm>
            <a:off x="1342773" y="4443411"/>
            <a:ext cx="928687" cy="32861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4670" b="5493"/>
          <a:stretch/>
        </p:blipFill>
        <p:spPr>
          <a:xfrm>
            <a:off x="4771899" y="1200149"/>
            <a:ext cx="3043488" cy="5146346"/>
          </a:xfrm>
          <a:prstGeom prst="rect">
            <a:avLst/>
          </a:prstGeom>
          <a:ln w="28575">
            <a:solidFill>
              <a:srgbClr val="002060"/>
            </a:solidFill>
          </a:ln>
        </p:spPr>
      </p:pic>
      <p:sp>
        <p:nvSpPr>
          <p:cNvPr id="6" name="Shape 93">
            <a:extLst>
              <a:ext uri="{FF2B5EF4-FFF2-40B4-BE49-F238E27FC236}">
                <a16:creationId xmlns="" xmlns:a16="http://schemas.microsoft.com/office/drawing/2014/main" id="{2E45BA2A-C81B-4F4E-83DC-A7B2098BE738}"/>
              </a:ext>
            </a:extLst>
          </p:cNvPr>
          <p:cNvSpPr/>
          <p:nvPr/>
        </p:nvSpPr>
        <p:spPr>
          <a:xfrm>
            <a:off x="496653" y="458853"/>
            <a:ext cx="6485638" cy="47192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defRPr sz="2600">
                <a:solidFill>
                  <a:srgbClr val="3F3F3F"/>
                </a:solidFill>
                <a:latin typeface="PT Sans"/>
                <a:ea typeface="PT Sans"/>
                <a:cs typeface="PT Sans"/>
                <a:sym typeface="PT Sans"/>
              </a:defRPr>
            </a:lvl1pPr>
          </a:lstStyle>
          <a:p>
            <a:r>
              <a:rPr lang="en-US" sz="2400" b="1" dirty="0" smtClean="0">
                <a:solidFill>
                  <a:srgbClr val="002060"/>
                </a:solidFill>
                <a:latin typeface="Times New Roman" panose="02020603050405020304" pitchFamily="18" charset="0"/>
                <a:cs typeface="Times New Roman" panose="02020603050405020304" pitchFamily="18" charset="0"/>
              </a:rPr>
              <a:t>CÁCH ĐĂNG NHẬP VSSID BẰNG VÂN TAY</a:t>
            </a:r>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t="5001" b="5416"/>
          <a:stretch/>
        </p:blipFill>
        <p:spPr>
          <a:xfrm>
            <a:off x="8286749" y="1202994"/>
            <a:ext cx="3157539" cy="5143501"/>
          </a:xfrm>
          <a:prstGeom prst="rect">
            <a:avLst/>
          </a:prstGeom>
          <a:ln w="28575">
            <a:solidFill>
              <a:srgbClr val="002060"/>
            </a:solidFill>
          </a:ln>
        </p:spPr>
      </p:pic>
      <p:sp>
        <p:nvSpPr>
          <p:cNvPr id="9" name="Rectangle 8"/>
          <p:cNvSpPr/>
          <p:nvPr/>
        </p:nvSpPr>
        <p:spPr>
          <a:xfrm>
            <a:off x="9665493" y="4129087"/>
            <a:ext cx="400050" cy="3143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0780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01381" y="243959"/>
            <a:ext cx="5789277" cy="769441"/>
          </a:xfrm>
          <a:prstGeom prst="rect">
            <a:avLst/>
          </a:prstGeom>
        </p:spPr>
        <p:txBody>
          <a:bodyPr wrap="none">
            <a:spAutoFit/>
          </a:bodyPr>
          <a:lstStyle/>
          <a:p>
            <a:pPr algn="just"/>
            <a:r>
              <a:rPr lang="pt-BR" sz="2200" b="1" dirty="0">
                <a:solidFill>
                  <a:srgbClr val="002060"/>
                </a:solidFill>
                <a:latin typeface="Times New Roman" panose="02020603050405020304" pitchFamily="18" charset="0"/>
                <a:cs typeface="Times New Roman" panose="02020603050405020304" pitchFamily="18" charset="0"/>
              </a:rPr>
              <a:t>HƯỚNG DẪN </a:t>
            </a:r>
            <a:r>
              <a:rPr lang="pt-BR" sz="2200" b="1" dirty="0" smtClean="0">
                <a:solidFill>
                  <a:srgbClr val="002060"/>
                </a:solidFill>
                <a:latin typeface="Times New Roman" panose="02020603050405020304" pitchFamily="18" charset="0"/>
                <a:cs typeface="Times New Roman" panose="02020603050405020304" pitchFamily="18" charset="0"/>
              </a:rPr>
              <a:t>CÁCH LẤY LẠI MẬT KHẨU </a:t>
            </a:r>
          </a:p>
          <a:p>
            <a:pPr algn="ctr"/>
            <a:r>
              <a:rPr lang="pt-BR" sz="2200" b="1" dirty="0" smtClean="0">
                <a:solidFill>
                  <a:srgbClr val="002060"/>
                </a:solidFill>
                <a:latin typeface="Times New Roman" panose="02020603050405020304" pitchFamily="18" charset="0"/>
                <a:cs typeface="Times New Roman" panose="02020603050405020304" pitchFamily="18" charset="0"/>
              </a:rPr>
              <a:t>GIAO DỊCH ĐIỆN TỬ </a:t>
            </a:r>
            <a:endParaRPr lang="pt-BR" sz="2200" b="1" dirty="0">
              <a:solidFill>
                <a:srgbClr val="00206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138" y="2998589"/>
            <a:ext cx="5857875" cy="3662838"/>
          </a:xfrm>
          <a:prstGeom prst="rect">
            <a:avLst/>
          </a:prstGeom>
          <a:ln w="28575">
            <a:solidFill>
              <a:srgbClr val="002060"/>
            </a:solidFill>
          </a:ln>
        </p:spPr>
      </p:pic>
      <p:sp>
        <p:nvSpPr>
          <p:cNvPr id="5" name="Rectangle 4"/>
          <p:cNvSpPr/>
          <p:nvPr/>
        </p:nvSpPr>
        <p:spPr>
          <a:xfrm>
            <a:off x="129556" y="628679"/>
            <a:ext cx="3171825" cy="815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Cách</a:t>
            </a:r>
            <a:r>
              <a:rPr lang="en-US" sz="2400" b="1" dirty="0" smtClean="0">
                <a:solidFill>
                  <a:srgbClr val="FF0000"/>
                </a:solidFill>
                <a:latin typeface="Times New Roman" panose="02020603050405020304" pitchFamily="18" charset="0"/>
                <a:cs typeface="Times New Roman" panose="02020603050405020304" pitchFamily="18" charset="0"/>
              </a:rPr>
              <a:t> 1: </a:t>
            </a:r>
          </a:p>
        </p:txBody>
      </p:sp>
      <p:sp>
        <p:nvSpPr>
          <p:cNvPr id="3" name="Rectangle 2"/>
          <p:cNvSpPr/>
          <p:nvPr/>
        </p:nvSpPr>
        <p:spPr>
          <a:xfrm>
            <a:off x="442913" y="1444079"/>
            <a:ext cx="11572875" cy="1323439"/>
          </a:xfrm>
          <a:prstGeom prst="rect">
            <a:avLst/>
          </a:prstGeom>
        </p:spPr>
        <p:txBody>
          <a:bodyPr wrap="square">
            <a:spAutoFit/>
          </a:bodyPr>
          <a:lstStyle/>
          <a:p>
            <a:r>
              <a:rPr lang="en-US" sz="2000" dirty="0" smtClean="0">
                <a:solidFill>
                  <a:srgbClr val="002060"/>
                </a:solidFill>
                <a:latin typeface="Times New Roman" panose="02020603050405020304" pitchFamily="18" charset="0"/>
                <a:cs typeface="Times New Roman" panose="02020603050405020304" pitchFamily="18" charset="0"/>
              </a:rPr>
              <a:t>	</a:t>
            </a:r>
            <a:r>
              <a:rPr lang="vi-VN" sz="2000" dirty="0" smtClean="0">
                <a:solidFill>
                  <a:srgbClr val="002060"/>
                </a:solidFill>
                <a:latin typeface="Times New Roman" panose="02020603050405020304" pitchFamily="18" charset="0"/>
                <a:cs typeface="Times New Roman" panose="02020603050405020304" pitchFamily="18" charset="0"/>
              </a:rPr>
              <a:t>Theo </a:t>
            </a:r>
            <a:r>
              <a:rPr lang="vi-VN" sz="2000" dirty="0">
                <a:solidFill>
                  <a:srgbClr val="002060"/>
                </a:solidFill>
                <a:latin typeface="Times New Roman" panose="02020603050405020304" pitchFamily="18" charset="0"/>
                <a:cs typeface="Times New Roman" panose="02020603050405020304" pitchFamily="18" charset="0"/>
              </a:rPr>
              <a:t>số liệu thống kê như trên khoảng 5,6 triệu lượt người (~26%) sử dụng quên mật khẩu. Trong khoảng thời gian từ ngày 29/9/2021 đến ngày 15/10/2021số người quên mật khẩu 1,791,924 tăng 200% so với bình quân các tháng trước. </a:t>
            </a:r>
            <a:endParaRPr lang="en-US" sz="2000" dirty="0" smtClean="0">
              <a:solidFill>
                <a:srgbClr val="002060"/>
              </a:solidFill>
              <a:latin typeface="Times New Roman" panose="02020603050405020304" pitchFamily="18" charset="0"/>
              <a:cs typeface="Times New Roman" panose="02020603050405020304" pitchFamily="18" charset="0"/>
            </a:endParaRPr>
          </a:p>
          <a:p>
            <a:r>
              <a:rPr lang="en-US" sz="2000" dirty="0" smtClean="0">
                <a:solidFill>
                  <a:srgbClr val="002060"/>
                </a:solidFill>
                <a:latin typeface="Times New Roman" panose="02020603050405020304" pitchFamily="18" charset="0"/>
                <a:cs typeface="Times New Roman" panose="02020603050405020304" pitchFamily="18" charset="0"/>
              </a:rPr>
              <a:t>	</a:t>
            </a:r>
            <a:r>
              <a:rPr lang="vi-VN" sz="2000" dirty="0" smtClean="0">
                <a:solidFill>
                  <a:srgbClr val="002060"/>
                </a:solidFill>
                <a:latin typeface="Times New Roman" panose="02020603050405020304" pitchFamily="18" charset="0"/>
                <a:cs typeface="Times New Roman" panose="02020603050405020304" pitchFamily="18" charset="0"/>
              </a:rPr>
              <a:t>Vì </a:t>
            </a:r>
            <a:r>
              <a:rPr lang="vi-VN" sz="2000" dirty="0">
                <a:solidFill>
                  <a:srgbClr val="002060"/>
                </a:solidFill>
                <a:latin typeface="Times New Roman" panose="02020603050405020304" pitchFamily="18" charset="0"/>
                <a:cs typeface="Times New Roman" panose="02020603050405020304" pitchFamily="18" charset="0"/>
              </a:rPr>
              <a:t>vậy, để tiết kiệm kinh phí và giảm tải cho hệ thống đồng thời nâng cao trách nhiệm của người dân.</a:t>
            </a:r>
            <a:endParaRPr lang="en-US" sz="2000" dirty="0">
              <a:solidFill>
                <a:srgbClr val="002060"/>
              </a:solidFill>
              <a:latin typeface="Times New Roman" panose="02020603050405020304" pitchFamily="18" charset="0"/>
              <a:cs typeface="Times New Roman" panose="02020603050405020304" pitchFamily="18" charset="0"/>
            </a:endParaRPr>
          </a:p>
        </p:txBody>
      </p:sp>
      <p:sp>
        <p:nvSpPr>
          <p:cNvPr id="6" name="Rectangle 5"/>
          <p:cNvSpPr/>
          <p:nvPr/>
        </p:nvSpPr>
        <p:spPr>
          <a:xfrm>
            <a:off x="7439026" y="3675846"/>
            <a:ext cx="4333874" cy="2308324"/>
          </a:xfrm>
          <a:prstGeom prst="rect">
            <a:avLst/>
          </a:prstGeom>
        </p:spPr>
        <p:txBody>
          <a:bodyPr wrap="square">
            <a:spAutoFit/>
          </a:bodyPr>
          <a:lstStyle/>
          <a:p>
            <a:r>
              <a:rPr lang="vi-VN" dirty="0" smtClean="0">
                <a:solidFill>
                  <a:srgbClr val="002060"/>
                </a:solidFill>
                <a:latin typeface="Times New Roman" panose="02020603050405020304" pitchFamily="18" charset="0"/>
                <a:cs typeface="Times New Roman" panose="02020603050405020304" pitchFamily="18" charset="0"/>
              </a:rPr>
              <a:t>Trường </a:t>
            </a:r>
            <a:r>
              <a:rPr lang="vi-VN" dirty="0">
                <a:solidFill>
                  <a:srgbClr val="002060"/>
                </a:solidFill>
                <a:latin typeface="Times New Roman" panose="02020603050405020304" pitchFamily="18" charset="0"/>
                <a:cs typeface="Times New Roman" panose="02020603050405020304" pitchFamily="18" charset="0"/>
              </a:rPr>
              <a:t>hợp hệ thống kiểm tra số điện thoại gửi tin nhắn không khớp đúng với mã số BHXH trong nội dung tin nhắn hoặc chưa đăng ký giao dịch điện tử với cơ quan BHXH, hệ thống sẽ trả về nội dung tin nhắn: </a:t>
            </a:r>
            <a:endParaRPr lang="en-US" dirty="0" smtClean="0">
              <a:solidFill>
                <a:srgbClr val="002060"/>
              </a:solidFill>
              <a:latin typeface="Times New Roman" panose="02020603050405020304" pitchFamily="18" charset="0"/>
              <a:cs typeface="Times New Roman" panose="02020603050405020304" pitchFamily="18" charset="0"/>
            </a:endParaRPr>
          </a:p>
          <a:p>
            <a:r>
              <a:rPr lang="vi-VN" b="1" i="1" dirty="0" smtClean="0">
                <a:solidFill>
                  <a:srgbClr val="002060"/>
                </a:solidFill>
                <a:latin typeface="Times New Roman" panose="02020603050405020304" pitchFamily="18" charset="0"/>
                <a:cs typeface="Times New Roman" panose="02020603050405020304" pitchFamily="18" charset="0"/>
              </a:rPr>
              <a:t>“</a:t>
            </a:r>
            <a:r>
              <a:rPr lang="vi-VN" b="1" i="1" dirty="0">
                <a:solidFill>
                  <a:srgbClr val="002060"/>
                </a:solidFill>
                <a:latin typeface="Times New Roman" panose="02020603050405020304" pitchFamily="18" charset="0"/>
                <a:cs typeface="Times New Roman" panose="02020603050405020304" pitchFamily="18" charset="0"/>
              </a:rPr>
              <a:t>So dien thoai va ma so BHXH khong khop hoac chua dang ky giao dich dien tu vơi co quan BHXH”</a:t>
            </a:r>
            <a:endParaRPr lang="en-US" b="1"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56968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56" y="906244"/>
            <a:ext cx="3171825" cy="594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Cách</a:t>
            </a:r>
            <a:r>
              <a:rPr lang="en-US" sz="2400" b="1" dirty="0" smtClean="0">
                <a:solidFill>
                  <a:srgbClr val="FF0000"/>
                </a:solidFill>
                <a:latin typeface="Times New Roman" panose="02020603050405020304" pitchFamily="18" charset="0"/>
                <a:cs typeface="Times New Roman" panose="02020603050405020304" pitchFamily="18" charset="0"/>
              </a:rPr>
              <a:t> 2: </a:t>
            </a:r>
          </a:p>
        </p:txBody>
      </p:sp>
      <p:sp>
        <p:nvSpPr>
          <p:cNvPr id="3" name="Rectangle 2"/>
          <p:cNvSpPr/>
          <p:nvPr/>
        </p:nvSpPr>
        <p:spPr>
          <a:xfrm>
            <a:off x="3301381" y="243959"/>
            <a:ext cx="5789277" cy="769441"/>
          </a:xfrm>
          <a:prstGeom prst="rect">
            <a:avLst/>
          </a:prstGeom>
        </p:spPr>
        <p:txBody>
          <a:bodyPr wrap="none">
            <a:spAutoFit/>
          </a:bodyPr>
          <a:lstStyle/>
          <a:p>
            <a:pPr algn="just"/>
            <a:r>
              <a:rPr lang="pt-BR" sz="2200" b="1" dirty="0">
                <a:solidFill>
                  <a:srgbClr val="002060"/>
                </a:solidFill>
                <a:latin typeface="Times New Roman" panose="02020603050405020304" pitchFamily="18" charset="0"/>
                <a:cs typeface="Times New Roman" panose="02020603050405020304" pitchFamily="18" charset="0"/>
              </a:rPr>
              <a:t>HƯỚNG DẪN </a:t>
            </a:r>
            <a:r>
              <a:rPr lang="pt-BR" sz="2200" b="1" dirty="0" smtClean="0">
                <a:solidFill>
                  <a:srgbClr val="002060"/>
                </a:solidFill>
                <a:latin typeface="Times New Roman" panose="02020603050405020304" pitchFamily="18" charset="0"/>
                <a:cs typeface="Times New Roman" panose="02020603050405020304" pitchFamily="18" charset="0"/>
              </a:rPr>
              <a:t>CÁCH LẤY LẠI MẬT KHẨU </a:t>
            </a:r>
          </a:p>
          <a:p>
            <a:pPr algn="ctr"/>
            <a:r>
              <a:rPr lang="pt-BR" sz="2200" b="1" dirty="0" smtClean="0">
                <a:solidFill>
                  <a:srgbClr val="002060"/>
                </a:solidFill>
                <a:latin typeface="Times New Roman" panose="02020603050405020304" pitchFamily="18" charset="0"/>
                <a:cs typeface="Times New Roman" panose="02020603050405020304" pitchFamily="18" charset="0"/>
              </a:rPr>
              <a:t>GIAO DỊCH ĐIỆN TỬ </a:t>
            </a:r>
            <a:endParaRPr lang="pt-BR" sz="2200" b="1" dirty="0">
              <a:solidFill>
                <a:srgbClr val="00206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071563" y="1901041"/>
            <a:ext cx="10001250" cy="3508653"/>
          </a:xfrm>
          <a:prstGeom prst="rect">
            <a:avLst/>
          </a:prstGeom>
        </p:spPr>
        <p:txBody>
          <a:bodyPr wrap="square">
            <a:spAutoFit/>
          </a:bodyPr>
          <a:lstStyle/>
          <a:p>
            <a:pPr algn="just"/>
            <a:r>
              <a:rPr lang="en-US" sz="2400" dirty="0" smtClean="0">
                <a:solidFill>
                  <a:srgbClr val="002060"/>
                </a:solidFill>
                <a:latin typeface="Times New Roman" panose="02020603050405020304" pitchFamily="18" charset="0"/>
                <a:cs typeface="Times New Roman" panose="02020603050405020304" pitchFamily="18" charset="0"/>
              </a:rPr>
              <a:t>	</a:t>
            </a:r>
            <a:r>
              <a:rPr lang="en-US" sz="2200" dirty="0" smtClean="0">
                <a:solidFill>
                  <a:srgbClr val="002060"/>
                </a:solidFill>
                <a:latin typeface="Times New Roman" panose="02020603050405020304" pitchFamily="18" charset="0"/>
                <a:cs typeface="Times New Roman" panose="02020603050405020304" pitchFamily="18" charset="0"/>
              </a:rPr>
              <a:t>* </a:t>
            </a:r>
            <a:r>
              <a:rPr lang="vi-VN" sz="2200" dirty="0" smtClean="0">
                <a:solidFill>
                  <a:srgbClr val="002060"/>
                </a:solidFill>
                <a:latin typeface="Times New Roman" panose="02020603050405020304" pitchFamily="18" charset="0"/>
                <a:cs typeface="Times New Roman" panose="02020603050405020304" pitchFamily="18" charset="0"/>
              </a:rPr>
              <a:t>Nhằm </a:t>
            </a:r>
            <a:r>
              <a:rPr lang="vi-VN" sz="2200" dirty="0">
                <a:solidFill>
                  <a:srgbClr val="002060"/>
                </a:solidFill>
                <a:latin typeface="Times New Roman" panose="02020603050405020304" pitchFamily="18" charset="0"/>
                <a:cs typeface="Times New Roman" panose="02020603050405020304" pitchFamily="18" charset="0"/>
              </a:rPr>
              <a:t>hỗ trợ tốt hơn cho người sử dụng ứng dụng “VssID - Bảo hiểm xã hội số” (VssID) và các dịch vụ công của Ngành, BHXH Việt Nam đã điều chỉnh chức năng “Quên mật khẩu” trên Cổng Dịch vụ công của BHXH Việt Nam và ứng dụng VssID. Theo đó, người sử dụng có thể lấy lại mật khẩu qua email trong trường hợp quên mật khẩu.</a:t>
            </a:r>
          </a:p>
          <a:p>
            <a:pPr algn="just"/>
            <a:r>
              <a:rPr lang="vi-VN" sz="2200" dirty="0">
                <a:solidFill>
                  <a:srgbClr val="002060"/>
                </a:solidFill>
                <a:latin typeface="Times New Roman" panose="02020603050405020304" pitchFamily="18" charset="0"/>
                <a:cs typeface="Times New Roman" panose="02020603050405020304" pitchFamily="18" charset="0"/>
              </a:rPr>
              <a:t>          </a:t>
            </a:r>
            <a:r>
              <a:rPr lang="en-US" sz="2200" dirty="0" smtClean="0">
                <a:solidFill>
                  <a:srgbClr val="002060"/>
                </a:solidFill>
                <a:latin typeface="Times New Roman" panose="02020603050405020304" pitchFamily="18" charset="0"/>
                <a:cs typeface="Times New Roman" panose="02020603050405020304" pitchFamily="18" charset="0"/>
              </a:rPr>
              <a:t>* </a:t>
            </a:r>
            <a:r>
              <a:rPr lang="vi-VN" sz="2200" dirty="0" smtClean="0">
                <a:solidFill>
                  <a:srgbClr val="002060"/>
                </a:solidFill>
                <a:latin typeface="Times New Roman" panose="02020603050405020304" pitchFamily="18" charset="0"/>
                <a:cs typeface="Times New Roman" panose="02020603050405020304" pitchFamily="18" charset="0"/>
              </a:rPr>
              <a:t>Như </a:t>
            </a:r>
            <a:r>
              <a:rPr lang="vi-VN" sz="2200" dirty="0">
                <a:solidFill>
                  <a:srgbClr val="002060"/>
                </a:solidFill>
                <a:latin typeface="Times New Roman" panose="02020603050405020304" pitchFamily="18" charset="0"/>
                <a:cs typeface="Times New Roman" panose="02020603050405020304" pitchFamily="18" charset="0"/>
              </a:rPr>
              <a:t>vậy, đối với chức năng “Quên mật khẩu” trên ứng dụng VssID và Cổng Dịch vụ công của BHXH Việt Nam, bên cạnh việc nhắn tin tới </a:t>
            </a:r>
            <a:r>
              <a:rPr lang="vi-VN" sz="2200" b="1" dirty="0">
                <a:solidFill>
                  <a:srgbClr val="002060"/>
                </a:solidFill>
                <a:latin typeface="Times New Roman" panose="02020603050405020304" pitchFamily="18" charset="0"/>
                <a:cs typeface="Times New Roman" panose="02020603050405020304" pitchFamily="18" charset="0"/>
              </a:rPr>
              <a:t>đầu số 8079</a:t>
            </a:r>
            <a:r>
              <a:rPr lang="vi-VN" sz="2200" dirty="0">
                <a:solidFill>
                  <a:srgbClr val="002060"/>
                </a:solidFill>
                <a:latin typeface="Times New Roman" panose="02020603050405020304" pitchFamily="18" charset="0"/>
                <a:cs typeface="Times New Roman" panose="02020603050405020304" pitchFamily="18" charset="0"/>
              </a:rPr>
              <a:t> theo cú pháp “</a:t>
            </a:r>
            <a:r>
              <a:rPr lang="vi-VN" sz="2200" b="1" dirty="0">
                <a:solidFill>
                  <a:srgbClr val="002060"/>
                </a:solidFill>
                <a:latin typeface="Times New Roman" panose="02020603050405020304" pitchFamily="18" charset="0"/>
                <a:cs typeface="Times New Roman" panose="02020603050405020304" pitchFamily="18" charset="0"/>
              </a:rPr>
              <a:t>BH MK Mã số BHXH” </a:t>
            </a:r>
            <a:r>
              <a:rPr lang="vi-VN" sz="2200" dirty="0">
                <a:solidFill>
                  <a:srgbClr val="002060"/>
                </a:solidFill>
                <a:latin typeface="Times New Roman" panose="02020603050405020304" pitchFamily="18" charset="0"/>
                <a:cs typeface="Times New Roman" panose="02020603050405020304" pitchFamily="18" charset="0"/>
              </a:rPr>
              <a:t>để lấy lại mật khẩu (người dùng trả phí dịch vụ 1.000 đồng/tin nhắn cho nhà mạng), từ ngày </a:t>
            </a:r>
            <a:r>
              <a:rPr lang="vi-VN" sz="2200" dirty="0" smtClean="0">
                <a:solidFill>
                  <a:srgbClr val="002060"/>
                </a:solidFill>
                <a:latin typeface="Times New Roman" panose="02020603050405020304" pitchFamily="18" charset="0"/>
                <a:cs typeface="Times New Roman" panose="02020603050405020304" pitchFamily="18" charset="0"/>
              </a:rPr>
              <a:t>10/11</a:t>
            </a:r>
            <a:r>
              <a:rPr lang="en-US" sz="2200" dirty="0" smtClean="0">
                <a:solidFill>
                  <a:srgbClr val="002060"/>
                </a:solidFill>
                <a:latin typeface="Times New Roman" panose="02020603050405020304" pitchFamily="18" charset="0"/>
                <a:cs typeface="Times New Roman" panose="02020603050405020304" pitchFamily="18" charset="0"/>
              </a:rPr>
              <a:t>/2021</a:t>
            </a:r>
            <a:r>
              <a:rPr lang="vi-VN" sz="2200" dirty="0" smtClean="0">
                <a:solidFill>
                  <a:srgbClr val="002060"/>
                </a:solidFill>
                <a:latin typeface="Times New Roman" panose="02020603050405020304" pitchFamily="18" charset="0"/>
                <a:cs typeface="Times New Roman" panose="02020603050405020304" pitchFamily="18" charset="0"/>
              </a:rPr>
              <a:t>, </a:t>
            </a:r>
            <a:r>
              <a:rPr lang="vi-VN" sz="2200" dirty="0">
                <a:solidFill>
                  <a:srgbClr val="002060"/>
                </a:solidFill>
                <a:latin typeface="Times New Roman" panose="02020603050405020304" pitchFamily="18" charset="0"/>
                <a:cs typeface="Times New Roman" panose="02020603050405020304" pitchFamily="18" charset="0"/>
              </a:rPr>
              <a:t>BHXH Việt Nam sẽ cung cấp thêm tính năng </a:t>
            </a:r>
            <a:r>
              <a:rPr lang="vi-VN" sz="2200" b="1" dirty="0">
                <a:solidFill>
                  <a:srgbClr val="002060"/>
                </a:solidFill>
                <a:latin typeface="Times New Roman" panose="02020603050405020304" pitchFamily="18" charset="0"/>
                <a:cs typeface="Times New Roman" panose="02020603050405020304" pitchFamily="18" charset="0"/>
              </a:rPr>
              <a:t>lấy lại mật khẩu miễn phí qua email</a:t>
            </a:r>
            <a:r>
              <a:rPr lang="vi-VN" sz="2200" dirty="0">
                <a:solidFill>
                  <a:srgbClr val="002060"/>
                </a:solidFill>
                <a:latin typeface="Times New Roman" panose="02020603050405020304" pitchFamily="18" charset="0"/>
                <a:cs typeface="Times New Roman" panose="02020603050405020304" pitchFamily="18" charset="0"/>
              </a:rPr>
              <a:t> của người dùng, cụ thể như sau:</a:t>
            </a:r>
            <a:endParaRPr lang="vi-VN" sz="2200" b="0" i="0" dirty="0">
              <a:solidFill>
                <a:srgbClr val="002060"/>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1195394" y="5622727"/>
            <a:ext cx="10001249" cy="1215717"/>
          </a:xfrm>
          <a:prstGeom prst="rect">
            <a:avLst/>
          </a:prstGeom>
        </p:spPr>
        <p:txBody>
          <a:bodyPr wrap="square">
            <a:spAutoFit/>
          </a:bodyPr>
          <a:lstStyle/>
          <a:p>
            <a:pPr indent="450215" algn="just">
              <a:spcBef>
                <a:spcPts val="600"/>
              </a:spcBef>
              <a:spcAft>
                <a:spcPts val="600"/>
              </a:spcAft>
            </a:pPr>
            <a:r>
              <a:rPr lang="vi-VN" sz="1500" b="1" dirty="0">
                <a:solidFill>
                  <a:srgbClr val="FF0000"/>
                </a:solidFill>
                <a:latin typeface="Times New Roman" panose="02020603050405020304" pitchFamily="18" charset="0"/>
                <a:ea typeface="Times New Roman" panose="02020603050405020304" pitchFamily="18" charset="0"/>
              </a:rPr>
              <a:t>Trường hợp cá nhân chưa có thông tin email khi đăng ký giao dịch điện tử, có thể bổ sung thông tin email cá nhân để nhận thông báo, </a:t>
            </a:r>
            <a:r>
              <a:rPr lang="en-US" sz="1500" b="1" dirty="0" err="1">
                <a:solidFill>
                  <a:srgbClr val="FF0000"/>
                </a:solidFill>
                <a:latin typeface="Times New Roman" panose="02020603050405020304" pitchFamily="18" charset="0"/>
                <a:ea typeface="Times New Roman" panose="02020603050405020304" pitchFamily="18" charset="0"/>
              </a:rPr>
              <a:t>mã</a:t>
            </a:r>
            <a:r>
              <a:rPr lang="en-US" sz="1500" b="1" dirty="0">
                <a:solidFill>
                  <a:srgbClr val="FF0000"/>
                </a:solidFill>
                <a:latin typeface="Times New Roman" panose="02020603050405020304" pitchFamily="18" charset="0"/>
                <a:ea typeface="Times New Roman" panose="02020603050405020304" pitchFamily="18" charset="0"/>
              </a:rPr>
              <a:t> </a:t>
            </a:r>
            <a:r>
              <a:rPr lang="en-US" sz="1500" b="1" dirty="0" err="1">
                <a:solidFill>
                  <a:srgbClr val="FF0000"/>
                </a:solidFill>
                <a:latin typeface="Times New Roman" panose="02020603050405020304" pitchFamily="18" charset="0"/>
                <a:ea typeface="Times New Roman" panose="02020603050405020304" pitchFamily="18" charset="0"/>
              </a:rPr>
              <a:t>xác</a:t>
            </a:r>
            <a:r>
              <a:rPr lang="en-US" sz="1500" b="1" dirty="0">
                <a:solidFill>
                  <a:srgbClr val="FF0000"/>
                </a:solidFill>
                <a:latin typeface="Times New Roman" panose="02020603050405020304" pitchFamily="18" charset="0"/>
                <a:ea typeface="Times New Roman" panose="02020603050405020304" pitchFamily="18" charset="0"/>
              </a:rPr>
              <a:t> </a:t>
            </a:r>
            <a:r>
              <a:rPr lang="en-US" sz="1500" b="1" dirty="0" err="1">
                <a:solidFill>
                  <a:srgbClr val="FF0000"/>
                </a:solidFill>
                <a:latin typeface="Times New Roman" panose="02020603050405020304" pitchFamily="18" charset="0"/>
                <a:ea typeface="Times New Roman" panose="02020603050405020304" pitchFamily="18" charset="0"/>
              </a:rPr>
              <a:t>thực</a:t>
            </a:r>
            <a:r>
              <a:rPr lang="en-US" sz="1500" b="1" dirty="0">
                <a:solidFill>
                  <a:srgbClr val="FF0000"/>
                </a:solidFill>
                <a:latin typeface="Times New Roman" panose="02020603050405020304" pitchFamily="18" charset="0"/>
                <a:ea typeface="Times New Roman" panose="02020603050405020304" pitchFamily="18" charset="0"/>
              </a:rPr>
              <a:t> (</a:t>
            </a:r>
            <a:r>
              <a:rPr lang="vi-VN" sz="1500" b="1" dirty="0">
                <a:solidFill>
                  <a:srgbClr val="FF0000"/>
                </a:solidFill>
                <a:latin typeface="Times New Roman" panose="02020603050405020304" pitchFamily="18" charset="0"/>
                <a:ea typeface="Times New Roman" panose="02020603050405020304" pitchFamily="18" charset="0"/>
              </a:rPr>
              <a:t>OTP</a:t>
            </a:r>
            <a:r>
              <a:rPr lang="en-US" sz="1500" b="1" dirty="0">
                <a:solidFill>
                  <a:srgbClr val="FF0000"/>
                </a:solidFill>
                <a:latin typeface="Times New Roman" panose="02020603050405020304" pitchFamily="18" charset="0"/>
                <a:ea typeface="Times New Roman" panose="02020603050405020304" pitchFamily="18" charset="0"/>
              </a:rPr>
              <a:t>)</a:t>
            </a:r>
            <a:r>
              <a:rPr lang="vi-VN" sz="1500" b="1" dirty="0">
                <a:solidFill>
                  <a:srgbClr val="FF0000"/>
                </a:solidFill>
                <a:latin typeface="Times New Roman" panose="02020603050405020304" pitchFamily="18" charset="0"/>
                <a:ea typeface="Times New Roman" panose="02020603050405020304" pitchFamily="18" charset="0"/>
              </a:rPr>
              <a:t> khi thực hiện các giao dịch với cơ quan BHXH tại chức năng </a:t>
            </a:r>
            <a:r>
              <a:rPr lang="vi-VN" sz="1500" b="1" i="1" dirty="0">
                <a:solidFill>
                  <a:srgbClr val="FF0000"/>
                </a:solidFill>
                <a:latin typeface="Times New Roman" panose="02020603050405020304" pitchFamily="18" charset="0"/>
                <a:ea typeface="Times New Roman" panose="02020603050405020304" pitchFamily="18" charset="0"/>
              </a:rPr>
              <a:t>“Thông tin tài khoản</a:t>
            </a:r>
            <a:r>
              <a:rPr lang="en-US" sz="1500" b="1" i="1" dirty="0">
                <a:solidFill>
                  <a:srgbClr val="FF0000"/>
                </a:solidFill>
                <a:latin typeface="Times New Roman" panose="02020603050405020304" pitchFamily="18" charset="0"/>
                <a:ea typeface="Times New Roman" panose="02020603050405020304" pitchFamily="18" charset="0"/>
              </a:rPr>
              <a:t>”</a:t>
            </a:r>
            <a:r>
              <a:rPr lang="vi-VN" sz="1500" b="1" dirty="0">
                <a:solidFill>
                  <a:srgbClr val="FF0000"/>
                </a:solidFill>
                <a:latin typeface="Times New Roman" panose="02020603050405020304" pitchFamily="18" charset="0"/>
                <a:ea typeface="Times New Roman" panose="02020603050405020304" pitchFamily="18" charset="0"/>
              </a:rPr>
              <a:t> trên Cổng Dịch vụ công của BHXH Việt Nam.</a:t>
            </a:r>
            <a:r>
              <a:rPr lang="en-US" sz="1500" b="1" dirty="0">
                <a:solidFill>
                  <a:srgbClr val="FF0000"/>
                </a:solidFill>
                <a:latin typeface="Times New Roman" panose="02020603050405020304" pitchFamily="18" charset="0"/>
                <a:ea typeface="Times New Roman" panose="02020603050405020304" pitchFamily="18" charset="0"/>
              </a:rPr>
              <a:t>/.</a:t>
            </a:r>
          </a:p>
          <a:p>
            <a:pPr>
              <a:spcBef>
                <a:spcPts val="600"/>
              </a:spcBef>
              <a:spcAft>
                <a:spcPts val="600"/>
              </a:spcAft>
            </a:pPr>
            <a:r>
              <a:rPr lang="vi-VN" b="1" dirty="0">
                <a:solidFill>
                  <a:srgbClr val="FF0000"/>
                </a:solidFill>
                <a:latin typeface="Times New Roman" panose="02020603050405020304" pitchFamily="18" charset="0"/>
                <a:ea typeface="Times New Roman" panose="02020603050405020304" pitchFamily="18" charset="0"/>
              </a:rPr>
              <a:t> </a:t>
            </a:r>
            <a:endParaRPr lang="en-US" sz="1400" b="1"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927260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cstate="print">
            <a:extLst>
              <a:ext uri="{28A0092B-C50C-407E-A947-70E740481C1C}">
                <a14:useLocalDpi xmlns:a14="http://schemas.microsoft.com/office/drawing/2010/main" val="0"/>
              </a:ext>
            </a:extLst>
          </a:blip>
          <a:srcRect t="3860" b="36962"/>
          <a:stretch/>
        </p:blipFill>
        <p:spPr bwMode="auto">
          <a:xfrm>
            <a:off x="995363" y="1157286"/>
            <a:ext cx="2476184" cy="2624139"/>
          </a:xfrm>
          <a:prstGeom prst="rect">
            <a:avLst/>
          </a:prstGeom>
          <a:ln w="28575">
            <a:solidFill>
              <a:srgbClr val="002060"/>
            </a:solidFill>
          </a:ln>
          <a:extLst>
            <a:ext uri="{53640926-AAD7-44D8-BBD7-CCE9431645EC}">
              <a14:shadowObscured xmlns:a14="http://schemas.microsoft.com/office/drawing/2010/main"/>
            </a:ext>
          </a:extLst>
        </p:spPr>
      </p:pic>
      <p:pic>
        <p:nvPicPr>
          <p:cNvPr id="3" name="Picture 2"/>
          <p:cNvPicPr/>
          <p:nvPr/>
        </p:nvPicPr>
        <p:blipFill rotWithShape="1">
          <a:blip r:embed="rId3" cstate="print">
            <a:extLst>
              <a:ext uri="{28A0092B-C50C-407E-A947-70E740481C1C}">
                <a14:useLocalDpi xmlns:a14="http://schemas.microsoft.com/office/drawing/2010/main" val="0"/>
              </a:ext>
            </a:extLst>
          </a:blip>
          <a:srcRect t="12632" b="44918"/>
          <a:stretch/>
        </p:blipFill>
        <p:spPr bwMode="auto">
          <a:xfrm>
            <a:off x="7800816" y="3352800"/>
            <a:ext cx="2657794" cy="3186112"/>
          </a:xfrm>
          <a:prstGeom prst="rect">
            <a:avLst/>
          </a:prstGeom>
          <a:ln w="28575">
            <a:solidFill>
              <a:srgbClr val="002060"/>
            </a:solidFill>
          </a:ln>
          <a:extLst>
            <a:ext uri="{53640926-AAD7-44D8-BBD7-CCE9431645EC}">
              <a14:shadowObscured xmlns:a14="http://schemas.microsoft.com/office/drawing/2010/main"/>
            </a:ext>
          </a:extLst>
        </p:spPr>
      </p:pic>
      <p:sp>
        <p:nvSpPr>
          <p:cNvPr id="7" name="Rectangle 6"/>
          <p:cNvSpPr/>
          <p:nvPr/>
        </p:nvSpPr>
        <p:spPr>
          <a:xfrm>
            <a:off x="995363" y="4945856"/>
            <a:ext cx="6534150" cy="707886"/>
          </a:xfrm>
          <a:prstGeom prst="rect">
            <a:avLst/>
          </a:prstGeom>
        </p:spPr>
        <p:txBody>
          <a:bodyPr wrap="square">
            <a:spAutoFit/>
          </a:bodyPr>
          <a:lstStyle/>
          <a:p>
            <a:pPr indent="457200" algn="just">
              <a:spcBef>
                <a:spcPts val="600"/>
              </a:spcBef>
              <a:spcAft>
                <a:spcPts val="600"/>
              </a:spcAft>
            </a:pPr>
            <a:r>
              <a:rPr lang="vi-VN" sz="2000" b="1" dirty="0">
                <a:solidFill>
                  <a:srgbClr val="FF0000"/>
                </a:solidFill>
                <a:latin typeface="Times New Roman" panose="02020603050405020304" pitchFamily="18" charset="0"/>
                <a:ea typeface="Times New Roman" panose="02020603050405020304" pitchFamily="18" charset="0"/>
              </a:rPr>
              <a:t>Bước 2: Nhập địa chỉ email đã đăng ký để nhận mã xác thực (OTP)</a:t>
            </a:r>
            <a:r>
              <a:rPr lang="en-US" sz="2000" b="1" dirty="0">
                <a:solidFill>
                  <a:srgbClr val="FF0000"/>
                </a:solidFill>
                <a:latin typeface="Times New Roman" panose="02020603050405020304" pitchFamily="18" charset="0"/>
                <a:ea typeface="Times New Roman" panose="02020603050405020304" pitchFamily="18" charset="0"/>
              </a:rPr>
              <a:t>.</a:t>
            </a:r>
            <a:endParaRPr lang="en-US" sz="2000" b="1" dirty="0">
              <a:solidFill>
                <a:srgbClr val="FF0000"/>
              </a:solidFill>
              <a:effectLst/>
              <a:latin typeface="Times New Roman" panose="02020603050405020304" pitchFamily="18" charset="0"/>
              <a:ea typeface="Times New Roman" panose="02020603050405020304" pitchFamily="18" charset="0"/>
            </a:endParaRPr>
          </a:p>
        </p:txBody>
      </p:sp>
      <p:sp>
        <p:nvSpPr>
          <p:cNvPr id="8" name="Rectangle 7"/>
          <p:cNvSpPr/>
          <p:nvPr/>
        </p:nvSpPr>
        <p:spPr>
          <a:xfrm>
            <a:off x="3033713" y="191185"/>
            <a:ext cx="6096000" cy="707886"/>
          </a:xfrm>
          <a:prstGeom prst="rect">
            <a:avLst/>
          </a:prstGeom>
        </p:spPr>
        <p:txBody>
          <a:bodyPr>
            <a:spAutoFit/>
          </a:bodyPr>
          <a:lstStyle/>
          <a:p>
            <a:pPr algn="just"/>
            <a:r>
              <a:rPr lang="pt-BR" sz="2000" b="1" dirty="0">
                <a:solidFill>
                  <a:srgbClr val="002060"/>
                </a:solidFill>
                <a:latin typeface="Times New Roman" panose="02020603050405020304" pitchFamily="18" charset="0"/>
                <a:cs typeface="Times New Roman" panose="02020603050405020304" pitchFamily="18" charset="0"/>
              </a:rPr>
              <a:t>HƯỚNG DẪN CÁCH LẤY LẠI MẬT KHẨU </a:t>
            </a:r>
          </a:p>
          <a:p>
            <a:pPr algn="ctr"/>
            <a:r>
              <a:rPr lang="pt-BR" sz="2000" b="1" dirty="0">
                <a:solidFill>
                  <a:srgbClr val="002060"/>
                </a:solidFill>
                <a:latin typeface="Times New Roman" panose="02020603050405020304" pitchFamily="18" charset="0"/>
                <a:cs typeface="Times New Roman" panose="02020603050405020304" pitchFamily="18" charset="0"/>
              </a:rPr>
              <a:t>GIAO DỊCH ĐIỆN TỬ </a:t>
            </a:r>
          </a:p>
        </p:txBody>
      </p:sp>
      <p:sp>
        <p:nvSpPr>
          <p:cNvPr id="9" name="Rectangle 8"/>
          <p:cNvSpPr/>
          <p:nvPr/>
        </p:nvSpPr>
        <p:spPr>
          <a:xfrm>
            <a:off x="3738243" y="1860634"/>
            <a:ext cx="7524750" cy="707886"/>
          </a:xfrm>
          <a:prstGeom prst="rect">
            <a:avLst/>
          </a:prstGeom>
        </p:spPr>
        <p:txBody>
          <a:bodyPr wrap="square">
            <a:spAutoFit/>
          </a:bodyPr>
          <a:lstStyle/>
          <a:p>
            <a:pPr indent="450215" algn="just">
              <a:spcBef>
                <a:spcPts val="600"/>
              </a:spcBef>
              <a:spcAft>
                <a:spcPts val="600"/>
              </a:spcAft>
            </a:pPr>
            <a:r>
              <a:rPr lang="vi-VN" sz="2000" b="1" dirty="0">
                <a:solidFill>
                  <a:srgbClr val="FF0000"/>
                </a:solidFill>
                <a:latin typeface="Times New Roman" panose="02020603050405020304" pitchFamily="18" charset="0"/>
                <a:ea typeface="Times New Roman" panose="02020603050405020304" pitchFamily="18" charset="0"/>
              </a:rPr>
              <a:t>Bước 1: Mở ứng dụng VssID, nhập mã số BHXH vào ô "Mã số BHXH". Chọn "Quên mật khẩu"</a:t>
            </a:r>
            <a:r>
              <a:rPr lang="en-US" sz="2000" b="1" dirty="0">
                <a:solidFill>
                  <a:srgbClr val="FF0000"/>
                </a:solidFill>
                <a:latin typeface="Times New Roman" panose="02020603050405020304" pitchFamily="18" charset="0"/>
                <a:ea typeface="Times New Roman" panose="02020603050405020304" pitchFamily="18" charset="0"/>
              </a:rPr>
              <a:t>.</a:t>
            </a:r>
            <a:endParaRPr lang="en-US" sz="2000" b="1"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234585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tretch>
            <a:fillRect/>
          </a:stretch>
        </p:blipFill>
        <p:spPr>
          <a:xfrm>
            <a:off x="887407" y="1706971"/>
            <a:ext cx="2913068" cy="4679542"/>
          </a:xfrm>
          <a:prstGeom prst="rect">
            <a:avLst/>
          </a:prstGeom>
          <a:ln w="28575">
            <a:solidFill>
              <a:srgbClr val="002060"/>
            </a:solidFill>
          </a:ln>
        </p:spPr>
      </p:pic>
      <p:pic>
        <p:nvPicPr>
          <p:cNvPr id="3" name="Picture 2"/>
          <p:cNvPicPr/>
          <p:nvPr/>
        </p:nvPicPr>
        <p:blipFill rotWithShape="1">
          <a:blip r:embed="rId3" cstate="print">
            <a:extLst>
              <a:ext uri="{28A0092B-C50C-407E-A947-70E740481C1C}">
                <a14:useLocalDpi xmlns:a14="http://schemas.microsoft.com/office/drawing/2010/main" val="0"/>
              </a:ext>
            </a:extLst>
          </a:blip>
          <a:srcRect b="36118"/>
          <a:stretch/>
        </p:blipFill>
        <p:spPr bwMode="auto">
          <a:xfrm>
            <a:off x="3994942" y="1706971"/>
            <a:ext cx="2905921" cy="4679542"/>
          </a:xfrm>
          <a:prstGeom prst="rect">
            <a:avLst/>
          </a:prstGeom>
          <a:ln w="28575">
            <a:solidFill>
              <a:srgbClr val="002060"/>
            </a:solidFill>
          </a:ln>
          <a:extLst>
            <a:ext uri="{53640926-AAD7-44D8-BBD7-CCE9431645EC}">
              <a14:shadowObscured xmlns:a14="http://schemas.microsoft.com/office/drawing/2010/main"/>
            </a:ext>
          </a:extLst>
        </p:spPr>
      </p:pic>
      <p:pic>
        <p:nvPicPr>
          <p:cNvPr id="4" name="Picture 3"/>
          <p:cNvPicPr/>
          <p:nvPr/>
        </p:nvPicPr>
        <p:blipFill>
          <a:blip r:embed="rId4" cstate="print">
            <a:extLst>
              <a:ext uri="{28A0092B-C50C-407E-A947-70E740481C1C}">
                <a14:useLocalDpi xmlns:a14="http://schemas.microsoft.com/office/drawing/2010/main" val="0"/>
              </a:ext>
            </a:extLst>
          </a:blip>
          <a:stretch>
            <a:fillRect/>
          </a:stretch>
        </p:blipFill>
        <p:spPr>
          <a:xfrm>
            <a:off x="7270750" y="2711857"/>
            <a:ext cx="4173538" cy="3674656"/>
          </a:xfrm>
          <a:prstGeom prst="rect">
            <a:avLst/>
          </a:prstGeom>
          <a:ln w="28575">
            <a:solidFill>
              <a:srgbClr val="002060"/>
            </a:solidFill>
          </a:ln>
        </p:spPr>
      </p:pic>
      <p:sp>
        <p:nvSpPr>
          <p:cNvPr id="5" name="Rectangle 4"/>
          <p:cNvSpPr/>
          <p:nvPr/>
        </p:nvSpPr>
        <p:spPr>
          <a:xfrm>
            <a:off x="153986" y="1018625"/>
            <a:ext cx="10553700" cy="400110"/>
          </a:xfrm>
          <a:prstGeom prst="rect">
            <a:avLst/>
          </a:prstGeom>
        </p:spPr>
        <p:txBody>
          <a:bodyPr wrap="square">
            <a:spAutoFit/>
          </a:bodyPr>
          <a:lstStyle/>
          <a:p>
            <a:pPr indent="457200"/>
            <a:r>
              <a:rPr lang="vi-VN" sz="2000" b="1" dirty="0">
                <a:solidFill>
                  <a:srgbClr val="FF0000"/>
                </a:solidFill>
                <a:latin typeface="Times New Roman" panose="02020603050405020304" pitchFamily="18" charset="0"/>
                <a:ea typeface="Times New Roman" panose="02020603050405020304" pitchFamily="18" charset="0"/>
              </a:rPr>
              <a:t>Bước 3: Nhập OTP (được gửi đến email)</a:t>
            </a:r>
            <a:r>
              <a:rPr lang="en-US" sz="2000" b="1" dirty="0">
                <a:solidFill>
                  <a:srgbClr val="FF0000"/>
                </a:solidFill>
                <a:latin typeface="Times New Roman" panose="02020603050405020304" pitchFamily="18" charset="0"/>
                <a:ea typeface="Times New Roman" panose="02020603050405020304" pitchFamily="18" charset="0"/>
              </a:rPr>
              <a:t>. </a:t>
            </a:r>
            <a:r>
              <a:rPr lang="vi-VN" sz="2000" b="1" dirty="0">
                <a:solidFill>
                  <a:srgbClr val="FF0000"/>
                </a:solidFill>
                <a:latin typeface="Times New Roman" panose="02020603050405020304" pitchFamily="18" charset="0"/>
                <a:ea typeface="Times New Roman" panose="02020603050405020304" pitchFamily="18" charset="0"/>
              </a:rPr>
              <a:t>Mật khẩu mới sẽ được gửi đến email đã đăng ký.</a:t>
            </a:r>
            <a:endParaRPr lang="en-US" sz="2000" b="1" dirty="0">
              <a:solidFill>
                <a:srgbClr val="FF0000"/>
              </a:solidFill>
              <a:effectLst/>
              <a:latin typeface="Times New Roman" panose="02020603050405020304" pitchFamily="18" charset="0"/>
              <a:ea typeface="Times New Roman" panose="02020603050405020304" pitchFamily="18" charset="0"/>
            </a:endParaRPr>
          </a:p>
        </p:txBody>
      </p:sp>
      <p:sp>
        <p:nvSpPr>
          <p:cNvPr id="6" name="Rectangle 5"/>
          <p:cNvSpPr/>
          <p:nvPr/>
        </p:nvSpPr>
        <p:spPr>
          <a:xfrm>
            <a:off x="3033713" y="191185"/>
            <a:ext cx="6096000" cy="707886"/>
          </a:xfrm>
          <a:prstGeom prst="rect">
            <a:avLst/>
          </a:prstGeom>
        </p:spPr>
        <p:txBody>
          <a:bodyPr>
            <a:spAutoFit/>
          </a:bodyPr>
          <a:lstStyle/>
          <a:p>
            <a:pPr algn="just"/>
            <a:r>
              <a:rPr lang="pt-BR" sz="2000" b="1" dirty="0">
                <a:solidFill>
                  <a:srgbClr val="002060"/>
                </a:solidFill>
                <a:latin typeface="Times New Roman" panose="02020603050405020304" pitchFamily="18" charset="0"/>
                <a:cs typeface="Times New Roman" panose="02020603050405020304" pitchFamily="18" charset="0"/>
              </a:rPr>
              <a:t>HƯỚNG DẪN CÁCH LẤY LẠI MẬT KHẨU </a:t>
            </a:r>
          </a:p>
          <a:p>
            <a:pPr algn="ctr"/>
            <a:r>
              <a:rPr lang="pt-BR" sz="2000" b="1" dirty="0">
                <a:solidFill>
                  <a:srgbClr val="002060"/>
                </a:solidFill>
                <a:latin typeface="Times New Roman" panose="02020603050405020304" pitchFamily="18" charset="0"/>
                <a:cs typeface="Times New Roman" panose="02020603050405020304" pitchFamily="18" charset="0"/>
              </a:rPr>
              <a:t>GIAO DỊCH ĐIỆN TỬ </a:t>
            </a:r>
          </a:p>
        </p:txBody>
      </p:sp>
    </p:spTree>
    <p:extLst>
      <p:ext uri="{BB962C8B-B14F-4D97-AF65-F5344CB8AC3E}">
        <p14:creationId xmlns:p14="http://schemas.microsoft.com/office/powerpoint/2010/main" val="5623728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5860" y="1254948"/>
            <a:ext cx="9444039" cy="1631216"/>
          </a:xfrm>
          <a:prstGeom prst="rect">
            <a:avLst/>
          </a:prstGeom>
        </p:spPr>
        <p:txBody>
          <a:bodyPr wrap="square">
            <a:spAutoFit/>
          </a:bodyPr>
          <a:lstStyle/>
          <a:p>
            <a:pPr indent="450215" algn="just">
              <a:spcBef>
                <a:spcPts val="600"/>
              </a:spcBef>
              <a:spcAft>
                <a:spcPts val="600"/>
              </a:spcAft>
            </a:pPr>
            <a:r>
              <a:rPr lang="en-US" sz="20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Bước</a:t>
            </a:r>
            <a:r>
              <a:rPr lang="en-US"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1:</a:t>
            </a:r>
            <a:r>
              <a:rPr lang="en-US"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thực</a:t>
            </a:r>
            <a:r>
              <a:rPr lang="en-US"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chức</a:t>
            </a:r>
            <a:r>
              <a:rPr lang="en-US"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năng</a:t>
            </a:r>
            <a:r>
              <a:rPr lang="en-US"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Quên</a:t>
            </a:r>
            <a:r>
              <a:rPr lang="en-US"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mật</a:t>
            </a:r>
            <a:r>
              <a:rPr lang="en-US"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khẩu</a:t>
            </a:r>
            <a:r>
              <a:rPr lang="en-US"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truy</a:t>
            </a:r>
            <a:r>
              <a:rPr lang="en-US"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cập</a:t>
            </a:r>
            <a:r>
              <a:rPr lang="en-US"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Cổng</a:t>
            </a:r>
            <a:r>
              <a:rPr lang="en-US"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Dịch</a:t>
            </a:r>
            <a:r>
              <a:rPr lang="en-US"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vụ</a:t>
            </a:r>
            <a:r>
              <a:rPr lang="en-US"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công</a:t>
            </a:r>
            <a:r>
              <a:rPr lang="en-US"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BHXH </a:t>
            </a:r>
            <a:r>
              <a:rPr lang="en-US" sz="20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Việt</a:t>
            </a:r>
            <a:r>
              <a:rPr lang="en-US"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Nam </a:t>
            </a:r>
            <a:r>
              <a:rPr lang="en-US" sz="20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theo</a:t>
            </a:r>
            <a:r>
              <a:rPr lang="en-US"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đường</a:t>
            </a:r>
            <a:r>
              <a:rPr lang="en-US"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dẫn</a:t>
            </a:r>
            <a:r>
              <a:rPr lang="en-US"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sau</a:t>
            </a:r>
            <a:r>
              <a:rPr lang="en-US"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https://dichvucong.baohiemxahoi.gov.vn.</a:t>
            </a:r>
          </a:p>
          <a:p>
            <a:pPr indent="450215" algn="just">
              <a:spcBef>
                <a:spcPts val="600"/>
              </a:spcBef>
              <a:spcAft>
                <a:spcPts val="600"/>
              </a:spcAft>
            </a:pPr>
            <a:r>
              <a:rPr lang="en-US" sz="20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Bước</a:t>
            </a:r>
            <a:r>
              <a:rPr lang="en-US"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2:</a:t>
            </a:r>
            <a:r>
              <a:rPr lang="en-US"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Trên</a:t>
            </a:r>
            <a:r>
              <a:rPr lang="en-US"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màn</a:t>
            </a:r>
            <a:r>
              <a:rPr lang="en-US"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trang</a:t>
            </a:r>
            <a:r>
              <a:rPr lang="en-US"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chủ</a:t>
            </a:r>
            <a:r>
              <a:rPr lang="en-US"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chọn</a:t>
            </a:r>
            <a:r>
              <a:rPr lang="en-US"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Đăng</a:t>
            </a:r>
            <a:r>
              <a:rPr lang="en-US"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nhập</a:t>
            </a:r>
            <a:r>
              <a:rPr lang="en-US"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hiển</a:t>
            </a:r>
            <a:r>
              <a:rPr lang="en-US"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thị</a:t>
            </a:r>
            <a:r>
              <a:rPr lang="en-US"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màn</a:t>
            </a:r>
            <a:r>
              <a:rPr lang="en-US"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đăng</a:t>
            </a:r>
            <a:r>
              <a:rPr lang="en-US"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nhập</a:t>
            </a:r>
            <a:r>
              <a:rPr lang="en-US"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p>
          <a:p>
            <a:pPr indent="450215" algn="just">
              <a:spcBef>
                <a:spcPts val="600"/>
              </a:spcBef>
              <a:spcAft>
                <a:spcPts val="600"/>
              </a:spcAft>
            </a:pPr>
            <a:r>
              <a:rPr lang="en-US" sz="20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Bước</a:t>
            </a:r>
            <a:r>
              <a:rPr lang="en-US"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3:</a:t>
            </a:r>
            <a:r>
              <a:rPr lang="en-US"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Chọn</a:t>
            </a:r>
            <a:r>
              <a:rPr lang="en-US"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Quên</a:t>
            </a:r>
            <a:r>
              <a:rPr lang="en-US"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mật</a:t>
            </a:r>
            <a:r>
              <a:rPr lang="en-US"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khẩu</a:t>
            </a:r>
            <a:r>
              <a:rPr lang="en-US"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128587" y="660201"/>
            <a:ext cx="3171825" cy="594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Cách</a:t>
            </a:r>
            <a:r>
              <a:rPr lang="en-US" sz="2400" b="1" dirty="0" smtClean="0">
                <a:solidFill>
                  <a:srgbClr val="FF0000"/>
                </a:solidFill>
                <a:latin typeface="Times New Roman" panose="02020603050405020304" pitchFamily="18" charset="0"/>
                <a:cs typeface="Times New Roman" panose="02020603050405020304" pitchFamily="18" charset="0"/>
              </a:rPr>
              <a:t> 3: </a:t>
            </a: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4441191" y="3444567"/>
            <a:ext cx="3216910" cy="3056245"/>
          </a:xfrm>
          <a:prstGeom prst="rect">
            <a:avLst/>
          </a:prstGeom>
          <a:ln w="28575">
            <a:solidFill>
              <a:schemeClr val="tx1"/>
            </a:solidFill>
          </a:ln>
        </p:spPr>
      </p:pic>
      <p:sp>
        <p:nvSpPr>
          <p:cNvPr id="6" name="Rectangle 5"/>
          <p:cNvSpPr/>
          <p:nvPr/>
        </p:nvSpPr>
        <p:spPr>
          <a:xfrm>
            <a:off x="3033713" y="191185"/>
            <a:ext cx="6096000" cy="707886"/>
          </a:xfrm>
          <a:prstGeom prst="rect">
            <a:avLst/>
          </a:prstGeom>
        </p:spPr>
        <p:txBody>
          <a:bodyPr>
            <a:spAutoFit/>
          </a:bodyPr>
          <a:lstStyle/>
          <a:p>
            <a:pPr algn="ctr"/>
            <a:r>
              <a:rPr lang="pt-BR" sz="2000" b="1" dirty="0">
                <a:solidFill>
                  <a:srgbClr val="002060"/>
                </a:solidFill>
                <a:latin typeface="Times New Roman" panose="02020603050405020304" pitchFamily="18" charset="0"/>
                <a:cs typeface="Times New Roman" panose="02020603050405020304" pitchFamily="18" charset="0"/>
              </a:rPr>
              <a:t>HƯỚNG DẪN CÁCH LẤY LẠI MẬT KHẨU </a:t>
            </a:r>
          </a:p>
          <a:p>
            <a:pPr algn="ctr"/>
            <a:r>
              <a:rPr lang="pt-BR" sz="2000" b="1" dirty="0">
                <a:solidFill>
                  <a:srgbClr val="002060"/>
                </a:solidFill>
                <a:latin typeface="Times New Roman" panose="02020603050405020304" pitchFamily="18" charset="0"/>
                <a:cs typeface="Times New Roman" panose="02020603050405020304" pitchFamily="18" charset="0"/>
              </a:rPr>
              <a:t>GIAO DỊCH ĐIỆN TỬ </a:t>
            </a:r>
          </a:p>
        </p:txBody>
      </p:sp>
    </p:spTree>
    <p:extLst>
      <p:ext uri="{BB962C8B-B14F-4D97-AF65-F5344CB8AC3E}">
        <p14:creationId xmlns:p14="http://schemas.microsoft.com/office/powerpoint/2010/main" val="17678691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6281" y="910342"/>
            <a:ext cx="10404159" cy="707886"/>
          </a:xfrm>
          <a:prstGeom prst="rect">
            <a:avLst/>
          </a:prstGeom>
        </p:spPr>
        <p:txBody>
          <a:bodyPr wrap="square">
            <a:spAutoFit/>
          </a:bodyPr>
          <a:lstStyle/>
          <a:p>
            <a:pPr indent="228600">
              <a:spcBef>
                <a:spcPts val="600"/>
              </a:spcBef>
              <a:spcAft>
                <a:spcPts val="600"/>
              </a:spcAft>
            </a:pPr>
            <a:r>
              <a:rPr lang="vi-VN" sz="2000" b="1" dirty="0">
                <a:solidFill>
                  <a:srgbClr val="002060"/>
                </a:solidFill>
                <a:latin typeface="Times New Roman" panose="02020603050405020304" pitchFamily="18" charset="0"/>
                <a:ea typeface="Times New Roman" panose="02020603050405020304" pitchFamily="18" charset="0"/>
              </a:rPr>
              <a:t>Bước 4:</a:t>
            </a:r>
            <a:r>
              <a:rPr lang="vi-VN" sz="2000" dirty="0">
                <a:solidFill>
                  <a:srgbClr val="002060"/>
                </a:solidFill>
                <a:latin typeface="Times New Roman" panose="02020603050405020304" pitchFamily="18" charset="0"/>
                <a:ea typeface="Times New Roman" panose="02020603050405020304" pitchFamily="18" charset="0"/>
              </a:rPr>
              <a:t> Nhập mã số BHXH </a:t>
            </a:r>
            <a:r>
              <a:rPr lang="en-US" sz="2000" dirty="0" err="1">
                <a:solidFill>
                  <a:srgbClr val="002060"/>
                </a:solidFill>
                <a:latin typeface="Times New Roman" panose="02020603050405020304" pitchFamily="18" charset="0"/>
                <a:ea typeface="Times New Roman" panose="02020603050405020304" pitchFamily="18" charset="0"/>
              </a:rPr>
              <a:t>và</a:t>
            </a:r>
            <a:r>
              <a:rPr lang="en-US" sz="2000" dirty="0">
                <a:solidFill>
                  <a:srgbClr val="002060"/>
                </a:solidFill>
                <a:latin typeface="Times New Roman" panose="02020603050405020304" pitchFamily="18" charset="0"/>
                <a:ea typeface="Times New Roman" panose="02020603050405020304" pitchFamily="18" charset="0"/>
              </a:rPr>
              <a:t> </a:t>
            </a:r>
            <a:r>
              <a:rPr lang="vi-VN" sz="2000" dirty="0">
                <a:solidFill>
                  <a:srgbClr val="002060"/>
                </a:solidFill>
                <a:latin typeface="Times New Roman" panose="02020603050405020304" pitchFamily="18" charset="0"/>
                <a:ea typeface="Times New Roman" panose="02020603050405020304" pitchFamily="18" charset="0"/>
              </a:rPr>
              <a:t>địa chỉ email đã đăng ký với</a:t>
            </a:r>
            <a:r>
              <a:rPr lang="en-US" sz="2000" dirty="0">
                <a:solidFill>
                  <a:srgbClr val="002060"/>
                </a:solidFill>
                <a:latin typeface="Times New Roman" panose="02020603050405020304" pitchFamily="18" charset="0"/>
                <a:ea typeface="Times New Roman" panose="02020603050405020304" pitchFamily="18" charset="0"/>
              </a:rPr>
              <a:t> </a:t>
            </a:r>
            <a:r>
              <a:rPr lang="en-US" sz="2000" dirty="0" err="1">
                <a:solidFill>
                  <a:srgbClr val="002060"/>
                </a:solidFill>
                <a:latin typeface="Times New Roman" panose="02020603050405020304" pitchFamily="18" charset="0"/>
                <a:ea typeface="Times New Roman" panose="02020603050405020304" pitchFamily="18" charset="0"/>
              </a:rPr>
              <a:t>cơ</a:t>
            </a:r>
            <a:r>
              <a:rPr lang="en-US" sz="2000" dirty="0">
                <a:solidFill>
                  <a:srgbClr val="002060"/>
                </a:solidFill>
                <a:latin typeface="Times New Roman" panose="02020603050405020304" pitchFamily="18" charset="0"/>
                <a:ea typeface="Times New Roman" panose="02020603050405020304" pitchFamily="18" charset="0"/>
              </a:rPr>
              <a:t> </a:t>
            </a:r>
            <a:r>
              <a:rPr lang="en-US" sz="2000" dirty="0" err="1">
                <a:solidFill>
                  <a:srgbClr val="002060"/>
                </a:solidFill>
                <a:latin typeface="Times New Roman" panose="02020603050405020304" pitchFamily="18" charset="0"/>
                <a:ea typeface="Times New Roman" panose="02020603050405020304" pitchFamily="18" charset="0"/>
              </a:rPr>
              <a:t>quan</a:t>
            </a:r>
            <a:r>
              <a:rPr lang="en-US" sz="2000" dirty="0">
                <a:solidFill>
                  <a:srgbClr val="002060"/>
                </a:solidFill>
                <a:latin typeface="Times New Roman" panose="02020603050405020304" pitchFamily="18" charset="0"/>
                <a:ea typeface="Times New Roman" panose="02020603050405020304" pitchFamily="18" charset="0"/>
              </a:rPr>
              <a:t> BHXH, </a:t>
            </a:r>
            <a:r>
              <a:rPr lang="en-US" sz="2000" dirty="0" err="1">
                <a:solidFill>
                  <a:srgbClr val="002060"/>
                </a:solidFill>
                <a:latin typeface="Times New Roman" panose="02020603050405020304" pitchFamily="18" charset="0"/>
                <a:ea typeface="Times New Roman" panose="02020603050405020304" pitchFamily="18" charset="0"/>
              </a:rPr>
              <a:t>nhập</a:t>
            </a:r>
            <a:r>
              <a:rPr lang="en-US" sz="2000" dirty="0">
                <a:solidFill>
                  <a:srgbClr val="002060"/>
                </a:solidFill>
                <a:latin typeface="Times New Roman" panose="02020603050405020304" pitchFamily="18" charset="0"/>
                <a:ea typeface="Times New Roman" panose="02020603050405020304" pitchFamily="18" charset="0"/>
              </a:rPr>
              <a:t> </a:t>
            </a:r>
            <a:r>
              <a:rPr lang="en-US" sz="2000" dirty="0" err="1">
                <a:solidFill>
                  <a:srgbClr val="002060"/>
                </a:solidFill>
                <a:latin typeface="Times New Roman" panose="02020603050405020304" pitchFamily="18" charset="0"/>
                <a:ea typeface="Times New Roman" panose="02020603050405020304" pitchFamily="18" charset="0"/>
              </a:rPr>
              <a:t>mã</a:t>
            </a:r>
            <a:r>
              <a:rPr lang="en-US" sz="2000" dirty="0">
                <a:solidFill>
                  <a:srgbClr val="002060"/>
                </a:solidFill>
                <a:latin typeface="Times New Roman" panose="02020603050405020304" pitchFamily="18" charset="0"/>
                <a:ea typeface="Times New Roman" panose="02020603050405020304" pitchFamily="18" charset="0"/>
              </a:rPr>
              <a:t> </a:t>
            </a:r>
            <a:r>
              <a:rPr lang="en-US" sz="2000" dirty="0" err="1">
                <a:solidFill>
                  <a:srgbClr val="002060"/>
                </a:solidFill>
                <a:latin typeface="Times New Roman" panose="02020603050405020304" pitchFamily="18" charset="0"/>
                <a:ea typeface="Times New Roman" panose="02020603050405020304" pitchFamily="18" charset="0"/>
              </a:rPr>
              <a:t>Capcha</a:t>
            </a:r>
            <a:r>
              <a:rPr lang="en-US" sz="2000" dirty="0">
                <a:solidFill>
                  <a:srgbClr val="002060"/>
                </a:solidFill>
                <a:latin typeface="Times New Roman" panose="02020603050405020304" pitchFamily="18" charset="0"/>
                <a:ea typeface="Times New Roman" panose="02020603050405020304" pitchFamily="18" charset="0"/>
              </a:rPr>
              <a:t>. C</a:t>
            </a:r>
            <a:r>
              <a:rPr lang="vi-VN" sz="2000" dirty="0">
                <a:solidFill>
                  <a:srgbClr val="002060"/>
                </a:solidFill>
                <a:latin typeface="Times New Roman" panose="02020603050405020304" pitchFamily="18" charset="0"/>
                <a:ea typeface="Times New Roman" panose="02020603050405020304" pitchFamily="18" charset="0"/>
              </a:rPr>
              <a:t>họn: “Lấy mật khẩu”</a:t>
            </a:r>
            <a:r>
              <a:rPr lang="en-US" sz="2000" dirty="0">
                <a:solidFill>
                  <a:srgbClr val="002060"/>
                </a:solidFill>
                <a:latin typeface="Times New Roman" panose="02020603050405020304" pitchFamily="18" charset="0"/>
                <a:ea typeface="Times New Roman" panose="02020603050405020304" pitchFamily="18" charset="0"/>
              </a:rPr>
              <a:t>,</a:t>
            </a:r>
            <a:r>
              <a:rPr lang="vi-VN" sz="2000" dirty="0">
                <a:solidFill>
                  <a:srgbClr val="002060"/>
                </a:solidFill>
                <a:latin typeface="Times New Roman" panose="02020603050405020304" pitchFamily="18" charset="0"/>
                <a:ea typeface="Times New Roman" panose="02020603050405020304" pitchFamily="18" charset="0"/>
              </a:rPr>
              <a:t> hệ thống sẽ gửi mã xác thực về email</a:t>
            </a:r>
            <a:r>
              <a:rPr lang="vi-VN" sz="2000" dirty="0" smtClean="0">
                <a:solidFill>
                  <a:srgbClr val="002060"/>
                </a:solidFill>
                <a:latin typeface="Times New Roman" panose="02020603050405020304" pitchFamily="18" charset="0"/>
                <a:ea typeface="Times New Roman" panose="02020603050405020304" pitchFamily="18" charset="0"/>
              </a:rPr>
              <a:t>.</a:t>
            </a:r>
            <a:endParaRPr lang="en-US" sz="2000" dirty="0">
              <a:solidFill>
                <a:srgbClr val="002060"/>
              </a:solidFill>
              <a:latin typeface="Times New Roman" panose="02020603050405020304" pitchFamily="18" charset="0"/>
              <a:ea typeface="Times New Roman" panose="02020603050405020304" pitchFamily="18" charset="0"/>
            </a:endParaRPr>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3033713" y="1972707"/>
            <a:ext cx="2958465" cy="1715135"/>
          </a:xfrm>
          <a:prstGeom prst="rect">
            <a:avLst/>
          </a:prstGeom>
          <a:ln w="28575">
            <a:solidFill>
              <a:srgbClr val="002060"/>
            </a:solidFill>
          </a:ln>
        </p:spPr>
      </p:pic>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6572251" y="1723341"/>
            <a:ext cx="2128838" cy="2372678"/>
          </a:xfrm>
          <a:prstGeom prst="rect">
            <a:avLst/>
          </a:prstGeom>
          <a:ln w="28575">
            <a:solidFill>
              <a:srgbClr val="002060"/>
            </a:solidFill>
          </a:ln>
        </p:spPr>
      </p:pic>
      <p:sp>
        <p:nvSpPr>
          <p:cNvPr id="5" name="Rectangle 4"/>
          <p:cNvSpPr/>
          <p:nvPr/>
        </p:nvSpPr>
        <p:spPr>
          <a:xfrm>
            <a:off x="497204" y="4126322"/>
            <a:ext cx="10532746" cy="707886"/>
          </a:xfrm>
          <a:prstGeom prst="rect">
            <a:avLst/>
          </a:prstGeom>
        </p:spPr>
        <p:txBody>
          <a:bodyPr wrap="square">
            <a:spAutoFit/>
          </a:bodyPr>
          <a:lstStyle/>
          <a:p>
            <a:pPr indent="228600">
              <a:spcBef>
                <a:spcPts val="600"/>
              </a:spcBef>
              <a:spcAft>
                <a:spcPts val="600"/>
              </a:spcAft>
            </a:pPr>
            <a:r>
              <a:rPr lang="vi-VN" sz="2000" b="1" dirty="0">
                <a:solidFill>
                  <a:srgbClr val="002060"/>
                </a:solidFill>
                <a:latin typeface="Times New Roman" panose="02020603050405020304" pitchFamily="18" charset="0"/>
                <a:ea typeface="Times New Roman" panose="02020603050405020304" pitchFamily="18" charset="0"/>
              </a:rPr>
              <a:t>Bước 5:</a:t>
            </a:r>
            <a:r>
              <a:rPr lang="vi-VN" sz="2000" dirty="0">
                <a:solidFill>
                  <a:srgbClr val="002060"/>
                </a:solidFill>
                <a:latin typeface="Times New Roman" panose="02020603050405020304" pitchFamily="18" charset="0"/>
                <a:ea typeface="Times New Roman" panose="02020603050405020304" pitchFamily="18" charset="0"/>
              </a:rPr>
              <a:t> Thực hiện “Nhập mã OTP” để xác nhận thông tin. </a:t>
            </a:r>
            <a:r>
              <a:rPr lang="en-US" sz="2000" dirty="0">
                <a:solidFill>
                  <a:srgbClr val="002060"/>
                </a:solidFill>
                <a:latin typeface="Times New Roman" panose="02020603050405020304" pitchFamily="18" charset="0"/>
                <a:ea typeface="Times New Roman" panose="02020603050405020304" pitchFamily="18" charset="0"/>
              </a:rPr>
              <a:t>H</a:t>
            </a:r>
            <a:r>
              <a:rPr lang="vi-VN" sz="2000" dirty="0">
                <a:solidFill>
                  <a:srgbClr val="002060"/>
                </a:solidFill>
                <a:latin typeface="Times New Roman" panose="02020603050405020304" pitchFamily="18" charset="0"/>
                <a:ea typeface="Times New Roman" panose="02020603050405020304" pitchFamily="18" charset="0"/>
              </a:rPr>
              <a:t>ệ thống sẽ gửi thông tin tài khoản và mật khẩu vào địa chỉ email đã đăng ký</a:t>
            </a:r>
            <a:r>
              <a:rPr lang="vi-VN" sz="2000" dirty="0" smtClean="0">
                <a:solidFill>
                  <a:srgbClr val="002060"/>
                </a:solidFill>
                <a:latin typeface="Times New Roman" panose="02020603050405020304" pitchFamily="18" charset="0"/>
                <a:ea typeface="Times New Roman" panose="02020603050405020304" pitchFamily="18" charset="0"/>
              </a:rPr>
              <a:t>.</a:t>
            </a:r>
            <a:endParaRPr lang="en-US" sz="2000" dirty="0">
              <a:solidFill>
                <a:srgbClr val="002060"/>
              </a:solidFill>
              <a:latin typeface="Times New Roman" panose="02020603050405020304" pitchFamily="18" charset="0"/>
              <a:ea typeface="Times New Roman" panose="02020603050405020304" pitchFamily="18" charset="0"/>
            </a:endParaRPr>
          </a:p>
        </p:txBody>
      </p:sp>
      <p:sp>
        <p:nvSpPr>
          <p:cNvPr id="6" name="Rectangle 5"/>
          <p:cNvSpPr/>
          <p:nvPr/>
        </p:nvSpPr>
        <p:spPr>
          <a:xfrm>
            <a:off x="3033712" y="191185"/>
            <a:ext cx="6624637" cy="707886"/>
          </a:xfrm>
          <a:prstGeom prst="rect">
            <a:avLst/>
          </a:prstGeom>
        </p:spPr>
        <p:txBody>
          <a:bodyPr wrap="square">
            <a:spAutoFit/>
          </a:bodyPr>
          <a:lstStyle/>
          <a:p>
            <a:pPr algn="ctr"/>
            <a:r>
              <a:rPr lang="pt-BR" sz="2000" b="1" dirty="0">
                <a:solidFill>
                  <a:srgbClr val="002060"/>
                </a:solidFill>
                <a:latin typeface="Times New Roman" panose="02020603050405020304" pitchFamily="18" charset="0"/>
                <a:cs typeface="Times New Roman" panose="02020603050405020304" pitchFamily="18" charset="0"/>
              </a:rPr>
              <a:t>HƯỚNG DẪN CÁCH LẤY LẠI MẬT KHẨU </a:t>
            </a:r>
          </a:p>
          <a:p>
            <a:pPr algn="ctr"/>
            <a:r>
              <a:rPr lang="pt-BR" sz="2000" b="1" dirty="0">
                <a:solidFill>
                  <a:srgbClr val="002060"/>
                </a:solidFill>
                <a:latin typeface="Times New Roman" panose="02020603050405020304" pitchFamily="18" charset="0"/>
                <a:cs typeface="Times New Roman" panose="02020603050405020304" pitchFamily="18" charset="0"/>
              </a:rPr>
              <a:t>GIAO DỊCH ĐIỆN TỬ </a:t>
            </a:r>
          </a:p>
        </p:txBody>
      </p:sp>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4729320" y="4878795"/>
            <a:ext cx="3233420" cy="1867535"/>
          </a:xfrm>
          <a:prstGeom prst="rect">
            <a:avLst/>
          </a:prstGeom>
          <a:ln w="28575">
            <a:solidFill>
              <a:srgbClr val="002060"/>
            </a:solidFill>
          </a:ln>
        </p:spPr>
      </p:pic>
    </p:spTree>
    <p:extLst>
      <p:ext uri="{BB962C8B-B14F-4D97-AF65-F5344CB8AC3E}">
        <p14:creationId xmlns:p14="http://schemas.microsoft.com/office/powerpoint/2010/main" val="15137269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8725" y="1514475"/>
            <a:ext cx="9801225" cy="4171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solidFill>
                  <a:srgbClr val="002060"/>
                </a:solidFill>
                <a:latin typeface="Times New Roman" panose="02020603050405020304" pitchFamily="18" charset="0"/>
                <a:cs typeface="Times New Roman" panose="02020603050405020304" pitchFamily="18" charset="0"/>
              </a:rPr>
              <a:t>TRÂN TRỌNG CẢM ƠN </a:t>
            </a:r>
            <a:endParaRPr lang="en-US" sz="6000" dirty="0">
              <a:solidFill>
                <a:srgbClr val="00206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8973" y="257173"/>
            <a:ext cx="1340728" cy="1346434"/>
          </a:xfrm>
          <a:prstGeom prst="rect">
            <a:avLst/>
          </a:prstGeom>
        </p:spPr>
      </p:pic>
      <p:sp>
        <p:nvSpPr>
          <p:cNvPr id="4" name="Title 1">
            <a:extLst>
              <a:ext uri="{FF2B5EF4-FFF2-40B4-BE49-F238E27FC236}">
                <a16:creationId xmlns="" xmlns:a16="http://schemas.microsoft.com/office/drawing/2014/main" id="{F9FEA5B1-2332-42BA-A242-B2A90AE05F0B}"/>
              </a:ext>
            </a:extLst>
          </p:cNvPr>
          <p:cNvSpPr txBox="1">
            <a:spLocks/>
          </p:cNvSpPr>
          <p:nvPr/>
        </p:nvSpPr>
        <p:spPr>
          <a:xfrm>
            <a:off x="3533056" y="1385883"/>
            <a:ext cx="5458265" cy="69094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400" b="1" kern="1200" cap="none" spc="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ea typeface="+mj-ea"/>
                <a:cs typeface="Times New Roman" panose="02020603050405020304" pitchFamily="18" charset="0"/>
              </a:defRPr>
            </a:lvl1pPr>
          </a:lstStyle>
          <a:p>
            <a:r>
              <a:rPr lang="en-US" sz="1800" dirty="0">
                <a:ln w="1905"/>
                <a:solidFill>
                  <a:srgbClr val="002060"/>
                </a:solidFill>
                <a:effectLst>
                  <a:innerShdw blurRad="69850" dist="43180" dir="5400000">
                    <a:srgbClr val="000000">
                      <a:alpha val="65000"/>
                    </a:srgbClr>
                  </a:innerShdw>
                </a:effectLst>
              </a:rPr>
              <a:t>BẢO HIỂM XÃ HỘI </a:t>
            </a:r>
            <a:r>
              <a:rPr lang="en-US" sz="1800" dirty="0" smtClean="0">
                <a:ln w="1905"/>
                <a:solidFill>
                  <a:srgbClr val="002060"/>
                </a:solidFill>
                <a:effectLst>
                  <a:innerShdw blurRad="69850" dist="43180" dir="5400000">
                    <a:srgbClr val="000000">
                      <a:alpha val="65000"/>
                    </a:srgbClr>
                  </a:innerShdw>
                </a:effectLst>
              </a:rPr>
              <a:t>TP.HỒ CHÍ MINH</a:t>
            </a:r>
            <a:endParaRPr lang="en-US" sz="1800" dirty="0">
              <a:ln w="1905"/>
              <a:solidFill>
                <a:srgbClr val="00206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4105177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hape 93">
            <a:extLst>
              <a:ext uri="{FF2B5EF4-FFF2-40B4-BE49-F238E27FC236}">
                <a16:creationId xmlns="" xmlns:a16="http://schemas.microsoft.com/office/drawing/2014/main" id="{6E8A9287-EC84-438C-B203-57638F986EBF}"/>
              </a:ext>
            </a:extLst>
          </p:cNvPr>
          <p:cNvSpPr/>
          <p:nvPr/>
        </p:nvSpPr>
        <p:spPr>
          <a:xfrm>
            <a:off x="675477" y="896845"/>
            <a:ext cx="7596986" cy="2195473"/>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defRPr sz="2600">
                <a:solidFill>
                  <a:srgbClr val="3F3F3F"/>
                </a:solidFill>
                <a:latin typeface="PT Sans"/>
                <a:ea typeface="PT Sans"/>
                <a:cs typeface="PT Sans"/>
                <a:sym typeface="PT Sans"/>
              </a:defRPr>
            </a:lvl1pPr>
          </a:lstStyle>
          <a:p>
            <a:pPr algn="just"/>
            <a:r>
              <a:rPr lang="pt-BR" sz="1800" b="1" dirty="0">
                <a:solidFill>
                  <a:srgbClr val="FF0000"/>
                </a:solidFill>
                <a:latin typeface="Times New Roman" panose="02020603050405020304" pitchFamily="18" charset="0"/>
                <a:cs typeface="Times New Roman" panose="02020603050405020304" pitchFamily="18" charset="0"/>
              </a:rPr>
              <a:t>Bước 1: Tải ứng dụng VssID trên điện thoại thông minh</a:t>
            </a:r>
          </a:p>
          <a:p>
            <a:pPr algn="just">
              <a:spcBef>
                <a:spcPts val="600"/>
              </a:spcBef>
            </a:pPr>
            <a:r>
              <a:rPr lang="vi-VN" sz="1800" dirty="0">
                <a:solidFill>
                  <a:srgbClr val="002060"/>
                </a:solidFill>
                <a:latin typeface="Times New Roman" panose="02020603050405020304" pitchFamily="18" charset="0"/>
                <a:cs typeface="Times New Roman" panose="02020603050405020304" pitchFamily="18" charset="0"/>
              </a:rPr>
              <a:t>VssID là ứng dụng BHXH số trên nền tảng thiết bị di động của Bảo hiểm xã hội Việt Nam. Ứng dụng ra đời nhằm tạo điều kiện để mọi người được tham gia BHXH, BHYT một cách dễ dàng, thuận lợi hơn.</a:t>
            </a:r>
            <a:endParaRPr lang="en-US" sz="1800" dirty="0" smtClean="0">
              <a:solidFill>
                <a:srgbClr val="002060"/>
              </a:solidFill>
              <a:latin typeface="Times New Roman" panose="02020603050405020304" pitchFamily="18" charset="0"/>
              <a:cs typeface="Times New Roman" panose="02020603050405020304" pitchFamily="18" charset="0"/>
            </a:endParaRPr>
          </a:p>
          <a:p>
            <a:pPr algn="just">
              <a:spcBef>
                <a:spcPts val="600"/>
              </a:spcBef>
            </a:pPr>
            <a:r>
              <a:rPr lang="en-US" sz="1800" dirty="0" err="1" smtClean="0">
                <a:solidFill>
                  <a:srgbClr val="002060"/>
                </a:solidFill>
                <a:latin typeface="Times New Roman" panose="02020603050405020304" pitchFamily="18" charset="0"/>
                <a:cs typeface="Times New Roman" panose="02020603050405020304" pitchFamily="18" charset="0"/>
              </a:rPr>
              <a:t>Ứng</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dụng</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VssID</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được</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ra</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mắt</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từ</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cuối</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tháng</a:t>
            </a:r>
            <a:r>
              <a:rPr lang="en-US" sz="1800" dirty="0">
                <a:solidFill>
                  <a:srgbClr val="002060"/>
                </a:solidFill>
                <a:latin typeface="Times New Roman" panose="02020603050405020304" pitchFamily="18" charset="0"/>
                <a:cs typeface="Times New Roman" panose="02020603050405020304" pitchFamily="18" charset="0"/>
              </a:rPr>
              <a:t> 11 </a:t>
            </a:r>
            <a:r>
              <a:rPr lang="en-US" sz="1800" dirty="0" err="1">
                <a:solidFill>
                  <a:srgbClr val="002060"/>
                </a:solidFill>
                <a:latin typeface="Times New Roman" panose="02020603050405020304" pitchFamily="18" charset="0"/>
                <a:cs typeface="Times New Roman" panose="02020603050405020304" pitchFamily="18" charset="0"/>
              </a:rPr>
              <a:t>năm</a:t>
            </a:r>
            <a:r>
              <a:rPr lang="en-US" sz="1800" dirty="0">
                <a:solidFill>
                  <a:srgbClr val="002060"/>
                </a:solidFill>
                <a:latin typeface="Times New Roman" panose="02020603050405020304" pitchFamily="18" charset="0"/>
                <a:cs typeface="Times New Roman" panose="02020603050405020304" pitchFamily="18" charset="0"/>
              </a:rPr>
              <a:t> 2020 </a:t>
            </a:r>
            <a:r>
              <a:rPr lang="en-US" sz="1800" dirty="0" err="1">
                <a:solidFill>
                  <a:srgbClr val="002060"/>
                </a:solidFill>
                <a:latin typeface="Times New Roman" panose="02020603050405020304" pitchFamily="18" charset="0"/>
                <a:cs typeface="Times New Roman" panose="02020603050405020304" pitchFamily="18" charset="0"/>
              </a:rPr>
              <a:t>và</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được</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tìm</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kiếm</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trên</a:t>
            </a:r>
            <a:r>
              <a:rPr lang="en-US" sz="1800" dirty="0">
                <a:solidFill>
                  <a:srgbClr val="002060"/>
                </a:solidFill>
                <a:latin typeface="Times New Roman" panose="02020603050405020304" pitchFamily="18" charset="0"/>
                <a:cs typeface="Times New Roman" panose="02020603050405020304" pitchFamily="18" charset="0"/>
              </a:rPr>
              <a:t> 2 </a:t>
            </a:r>
            <a:r>
              <a:rPr lang="en-US" sz="1800" dirty="0" err="1">
                <a:solidFill>
                  <a:srgbClr val="002060"/>
                </a:solidFill>
                <a:latin typeface="Times New Roman" panose="02020603050405020304" pitchFamily="18" charset="0"/>
                <a:cs typeface="Times New Roman" panose="02020603050405020304" pitchFamily="18" charset="0"/>
              </a:rPr>
              <a:t>kho</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ứng</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dụng</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AppStore</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và</a:t>
            </a:r>
            <a:r>
              <a:rPr lang="en-US" sz="1800" dirty="0">
                <a:solidFill>
                  <a:srgbClr val="002060"/>
                </a:solidFill>
                <a:latin typeface="Times New Roman" panose="02020603050405020304" pitchFamily="18" charset="0"/>
                <a:cs typeface="Times New Roman" panose="02020603050405020304" pitchFamily="18" charset="0"/>
              </a:rPr>
              <a:t> Google Play. </a:t>
            </a:r>
            <a:r>
              <a:rPr lang="en-US" sz="1800" dirty="0" err="1">
                <a:solidFill>
                  <a:srgbClr val="002060"/>
                </a:solidFill>
                <a:latin typeface="Times New Roman" panose="02020603050405020304" pitchFamily="18" charset="0"/>
                <a:cs typeface="Times New Roman" panose="02020603050405020304" pitchFamily="18" charset="0"/>
              </a:rPr>
              <a:t>Đối</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với</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điện</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thoại</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thông</a:t>
            </a:r>
            <a:r>
              <a:rPr lang="en-US" sz="1800" dirty="0">
                <a:solidFill>
                  <a:srgbClr val="002060"/>
                </a:solidFill>
                <a:latin typeface="Times New Roman" panose="02020603050405020304" pitchFamily="18" charset="0"/>
                <a:cs typeface="Times New Roman" panose="02020603050405020304" pitchFamily="18" charset="0"/>
              </a:rPr>
              <a:t> minh </a:t>
            </a:r>
            <a:r>
              <a:rPr lang="en-US" sz="1800" dirty="0" err="1">
                <a:solidFill>
                  <a:srgbClr val="002060"/>
                </a:solidFill>
                <a:latin typeface="Times New Roman" panose="02020603050405020304" pitchFamily="18" charset="0"/>
                <a:cs typeface="Times New Roman" panose="02020603050405020304" pitchFamily="18" charset="0"/>
              </a:rPr>
              <a:t>sử</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dụng</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hệ</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điều</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hành</a:t>
            </a:r>
            <a:r>
              <a:rPr lang="en-US" sz="1800" dirty="0">
                <a:solidFill>
                  <a:srgbClr val="002060"/>
                </a:solidFill>
                <a:latin typeface="Times New Roman" panose="02020603050405020304" pitchFamily="18" charset="0"/>
                <a:cs typeface="Times New Roman" panose="02020603050405020304" pitchFamily="18" charset="0"/>
              </a:rPr>
              <a:t> Android 4.1 </a:t>
            </a:r>
            <a:r>
              <a:rPr lang="en-US" sz="1800" dirty="0" err="1">
                <a:solidFill>
                  <a:srgbClr val="002060"/>
                </a:solidFill>
                <a:latin typeface="Times New Roman" panose="02020603050405020304" pitchFamily="18" charset="0"/>
                <a:cs typeface="Times New Roman" panose="02020603050405020304" pitchFamily="18" charset="0"/>
              </a:rPr>
              <a:t>và</a:t>
            </a:r>
            <a:r>
              <a:rPr lang="en-US" sz="1800" dirty="0">
                <a:solidFill>
                  <a:srgbClr val="002060"/>
                </a:solidFill>
                <a:latin typeface="Times New Roman" panose="02020603050405020304" pitchFamily="18" charset="0"/>
                <a:cs typeface="Times New Roman" panose="02020603050405020304" pitchFamily="18" charset="0"/>
              </a:rPr>
              <a:t> IOS 9.0 </a:t>
            </a:r>
            <a:r>
              <a:rPr lang="en-US" sz="1800" dirty="0" err="1">
                <a:solidFill>
                  <a:srgbClr val="002060"/>
                </a:solidFill>
                <a:latin typeface="Times New Roman" panose="02020603050405020304" pitchFamily="18" charset="0"/>
                <a:cs typeface="Times New Roman" panose="02020603050405020304" pitchFamily="18" charset="0"/>
              </a:rPr>
              <a:t>trở</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lên</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thì</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mới</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có</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thể</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cài</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đặt</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ứng</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dụng</a:t>
            </a:r>
            <a:r>
              <a:rPr lang="en-US" sz="1800" dirty="0">
                <a:solidFill>
                  <a:srgbClr val="002060"/>
                </a:solidFill>
                <a:latin typeface="Times New Roman" panose="02020603050405020304" pitchFamily="18" charset="0"/>
                <a:cs typeface="Times New Roman" panose="02020603050405020304" pitchFamily="18" charset="0"/>
              </a:rPr>
              <a:t>. </a:t>
            </a:r>
            <a:endParaRPr lang="pt-BR" sz="1800" b="1" dirty="0">
              <a:solidFill>
                <a:srgbClr val="002060"/>
              </a:solidFill>
              <a:latin typeface="Times New Roman" panose="02020603050405020304" pitchFamily="18" charset="0"/>
              <a:cs typeface="Times New Roman" panose="02020603050405020304" pitchFamily="18" charset="0"/>
            </a:endParaRPr>
          </a:p>
        </p:txBody>
      </p:sp>
      <p:sp>
        <p:nvSpPr>
          <p:cNvPr id="10" name="Shape 93">
            <a:extLst>
              <a:ext uri="{FF2B5EF4-FFF2-40B4-BE49-F238E27FC236}">
                <a16:creationId xmlns="" xmlns:a16="http://schemas.microsoft.com/office/drawing/2014/main" id="{F0E711B0-12CE-4D00-920F-79AB58575962}"/>
              </a:ext>
            </a:extLst>
          </p:cNvPr>
          <p:cNvSpPr/>
          <p:nvPr/>
        </p:nvSpPr>
        <p:spPr>
          <a:xfrm>
            <a:off x="675477" y="2836278"/>
            <a:ext cx="8366275" cy="379591"/>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defRPr sz="2600">
                <a:solidFill>
                  <a:srgbClr val="3F3F3F"/>
                </a:solidFill>
                <a:latin typeface="PT Sans"/>
                <a:ea typeface="PT Sans"/>
                <a:cs typeface="PT Sans"/>
                <a:sym typeface="PT Sans"/>
              </a:defRPr>
            </a:lvl1pPr>
          </a:lstStyle>
          <a:p>
            <a:pPr algn="just"/>
            <a:endParaRPr lang="pt-BR" sz="1800" b="1" dirty="0">
              <a:solidFill>
                <a:srgbClr val="FF0000"/>
              </a:solidFill>
              <a:latin typeface="Times New Roman" panose="02020603050405020304" pitchFamily="18" charset="0"/>
              <a:cs typeface="Times New Roman" panose="02020603050405020304" pitchFamily="18" charset="0"/>
            </a:endParaRPr>
          </a:p>
        </p:txBody>
      </p:sp>
      <p:sp>
        <p:nvSpPr>
          <p:cNvPr id="18" name="Shape 93">
            <a:extLst>
              <a:ext uri="{FF2B5EF4-FFF2-40B4-BE49-F238E27FC236}">
                <a16:creationId xmlns="" xmlns:a16="http://schemas.microsoft.com/office/drawing/2014/main" id="{D2958C72-07AB-4818-BFC9-9F6BEF6D27AA}"/>
              </a:ext>
            </a:extLst>
          </p:cNvPr>
          <p:cNvSpPr/>
          <p:nvPr/>
        </p:nvSpPr>
        <p:spPr>
          <a:xfrm>
            <a:off x="675477" y="2991603"/>
            <a:ext cx="5440438" cy="656590"/>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defRPr sz="2600">
                <a:solidFill>
                  <a:srgbClr val="3F3F3F"/>
                </a:solidFill>
                <a:latin typeface="PT Sans"/>
                <a:ea typeface="PT Sans"/>
                <a:cs typeface="PT Sans"/>
                <a:sym typeface="PT Sans"/>
              </a:defRPr>
            </a:lvl1pPr>
          </a:lstStyle>
          <a:p>
            <a:pPr algn="just"/>
            <a:r>
              <a:rPr lang="pt-BR" sz="1800" b="1" dirty="0">
                <a:solidFill>
                  <a:srgbClr val="FF0000"/>
                </a:solidFill>
                <a:latin typeface="Times New Roman" panose="02020603050405020304" pitchFamily="18" charset="0"/>
                <a:cs typeface="Times New Roman" panose="02020603050405020304" pitchFamily="18" charset="0"/>
              </a:rPr>
              <a:t>Bước 2: Tìm ứng dụng theo ký tự “VSSID”</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1800" b="1"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Cài</a:t>
            </a:r>
            <a:r>
              <a:rPr lang="en-US" sz="1800" b="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1800" b="1"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đặt</a:t>
            </a:r>
            <a:r>
              <a:rPr lang="en-US" sz="1800" b="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18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1800" b="1" dirty="0" err="1" smtClean="0">
                <a:solidFill>
                  <a:srgbClr val="FF0000"/>
                </a:solidFill>
                <a:latin typeface="Times New Roman" panose="02020603050405020304" pitchFamily="18" charset="0"/>
                <a:cs typeface="Times New Roman" panose="02020603050405020304" pitchFamily="18" charset="0"/>
              </a:rPr>
              <a:t>Hoàn</a:t>
            </a:r>
            <a:r>
              <a:rPr lang="en-US" sz="1800" b="1" dirty="0" smtClean="0">
                <a:solidFill>
                  <a:srgbClr val="FF0000"/>
                </a:solidFill>
                <a:latin typeface="Times New Roman" panose="02020603050405020304" pitchFamily="18" charset="0"/>
                <a:cs typeface="Times New Roman" panose="02020603050405020304" pitchFamily="18" charset="0"/>
              </a:rPr>
              <a:t> </a:t>
            </a:r>
            <a:r>
              <a:rPr lang="en-US" sz="1800" b="1" dirty="0" err="1" smtClean="0">
                <a:solidFill>
                  <a:srgbClr val="FF0000"/>
                </a:solidFill>
                <a:latin typeface="Times New Roman" panose="02020603050405020304" pitchFamily="18" charset="0"/>
                <a:cs typeface="Times New Roman" panose="02020603050405020304" pitchFamily="18" charset="0"/>
              </a:rPr>
              <a:t>tất</a:t>
            </a:r>
            <a:r>
              <a:rPr lang="en-US" sz="1800" b="1" dirty="0" smtClean="0">
                <a:solidFill>
                  <a:srgbClr val="FF0000"/>
                </a:solidFill>
                <a:latin typeface="Times New Roman" panose="02020603050405020304" pitchFamily="18" charset="0"/>
                <a:cs typeface="Times New Roman" panose="02020603050405020304" pitchFamily="18" charset="0"/>
              </a:rPr>
              <a:t> </a:t>
            </a:r>
            <a:r>
              <a:rPr lang="en-US" sz="1800" b="1" dirty="0" err="1" smtClean="0">
                <a:solidFill>
                  <a:srgbClr val="FF0000"/>
                </a:solidFill>
                <a:latin typeface="Times New Roman" panose="02020603050405020304" pitchFamily="18" charset="0"/>
                <a:cs typeface="Times New Roman" panose="02020603050405020304" pitchFamily="18" charset="0"/>
              </a:rPr>
              <a:t>cài</a:t>
            </a:r>
            <a:r>
              <a:rPr lang="en-US" sz="1800" b="1" dirty="0" smtClean="0">
                <a:solidFill>
                  <a:srgbClr val="FF0000"/>
                </a:solidFill>
                <a:latin typeface="Times New Roman" panose="02020603050405020304" pitchFamily="18" charset="0"/>
                <a:cs typeface="Times New Roman" panose="02020603050405020304" pitchFamily="18" charset="0"/>
              </a:rPr>
              <a:t> </a:t>
            </a:r>
            <a:r>
              <a:rPr lang="en-US" sz="1800" b="1" dirty="0" err="1" smtClean="0">
                <a:solidFill>
                  <a:srgbClr val="FF0000"/>
                </a:solidFill>
                <a:latin typeface="Times New Roman" panose="02020603050405020304" pitchFamily="18" charset="0"/>
                <a:cs typeface="Times New Roman" panose="02020603050405020304" pitchFamily="18" charset="0"/>
              </a:rPr>
              <a:t>đặt</a:t>
            </a:r>
            <a:r>
              <a:rPr lang="en-US" sz="1800" b="1" dirty="0" smtClean="0">
                <a:solidFill>
                  <a:srgbClr val="FF0000"/>
                </a:solidFill>
                <a:latin typeface="Times New Roman" panose="02020603050405020304" pitchFamily="18" charset="0"/>
                <a:cs typeface="Times New Roman" panose="02020603050405020304" pitchFamily="18" charset="0"/>
              </a:rPr>
              <a:t> </a:t>
            </a:r>
            <a:r>
              <a:rPr lang="en-US" sz="1800" b="1" dirty="0" err="1" smtClean="0">
                <a:solidFill>
                  <a:srgbClr val="FF0000"/>
                </a:solidFill>
                <a:latin typeface="Times New Roman" panose="02020603050405020304" pitchFamily="18" charset="0"/>
                <a:cs typeface="Times New Roman" panose="02020603050405020304" pitchFamily="18" charset="0"/>
              </a:rPr>
              <a:t>ứng</a:t>
            </a:r>
            <a:r>
              <a:rPr lang="en-US" sz="1800" b="1" dirty="0" smtClean="0">
                <a:solidFill>
                  <a:srgbClr val="FF0000"/>
                </a:solidFill>
                <a:latin typeface="Times New Roman" panose="02020603050405020304" pitchFamily="18" charset="0"/>
                <a:cs typeface="Times New Roman" panose="02020603050405020304" pitchFamily="18" charset="0"/>
              </a:rPr>
              <a:t> </a:t>
            </a:r>
            <a:r>
              <a:rPr lang="en-US" sz="1800" b="1" dirty="0" err="1" smtClean="0">
                <a:solidFill>
                  <a:srgbClr val="FF0000"/>
                </a:solidFill>
                <a:latin typeface="Times New Roman" panose="02020603050405020304" pitchFamily="18" charset="0"/>
                <a:cs typeface="Times New Roman" panose="02020603050405020304" pitchFamily="18" charset="0"/>
              </a:rPr>
              <a:t>dụng</a:t>
            </a:r>
            <a:endParaRPr lang="pt-BR" sz="1800" b="1" dirty="0">
              <a:solidFill>
                <a:srgbClr val="FF0000"/>
              </a:solidFill>
              <a:latin typeface="Times New Roman" panose="02020603050405020304" pitchFamily="18" charset="0"/>
              <a:cs typeface="Times New Roman" panose="02020603050405020304" pitchFamily="18" charset="0"/>
            </a:endParaRPr>
          </a:p>
        </p:txBody>
      </p:sp>
      <p:sp>
        <p:nvSpPr>
          <p:cNvPr id="19" name="Shape 93">
            <a:extLst>
              <a:ext uri="{FF2B5EF4-FFF2-40B4-BE49-F238E27FC236}">
                <a16:creationId xmlns="" xmlns:a16="http://schemas.microsoft.com/office/drawing/2014/main" id="{A238DF4C-3F33-46E3-9E01-2BC2DC803149}"/>
              </a:ext>
            </a:extLst>
          </p:cNvPr>
          <p:cNvSpPr/>
          <p:nvPr/>
        </p:nvSpPr>
        <p:spPr>
          <a:xfrm>
            <a:off x="403150" y="6180393"/>
            <a:ext cx="8366275" cy="379591"/>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defRPr sz="2600">
                <a:solidFill>
                  <a:srgbClr val="3F3F3F"/>
                </a:solidFill>
                <a:latin typeface="PT Sans"/>
                <a:ea typeface="PT Sans"/>
                <a:cs typeface="PT Sans"/>
                <a:sym typeface="PT Sans"/>
              </a:defRPr>
            </a:lvl1pPr>
          </a:lstStyle>
          <a:p>
            <a:pPr algn="just"/>
            <a:endParaRPr lang="pt-BR" sz="1800" b="1">
              <a:latin typeface="Arial" panose="020B0604020202020204" pitchFamily="34" charset="0"/>
              <a:cs typeface="Arial" panose="020B0604020202020204" pitchFamily="34" charset="0"/>
            </a:endParaRPr>
          </a:p>
        </p:txBody>
      </p:sp>
      <p:pic>
        <p:nvPicPr>
          <p:cNvPr id="8" name="Picture 7">
            <a:extLst>
              <a:ext uri="{FF2B5EF4-FFF2-40B4-BE49-F238E27FC236}">
                <a16:creationId xmlns="" xmlns:a16="http://schemas.microsoft.com/office/drawing/2014/main" id="{9BE303F1-3365-4284-8FE5-9B074F4045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5900" y="3840822"/>
            <a:ext cx="2561831" cy="2800716"/>
          </a:xfrm>
          <a:prstGeom prst="rect">
            <a:avLst/>
          </a:prstGeom>
          <a:ln>
            <a:solidFill>
              <a:srgbClr val="002060"/>
            </a:solidFill>
          </a:ln>
        </p:spPr>
      </p:pic>
      <p:sp>
        <p:nvSpPr>
          <p:cNvPr id="23" name="Arrow: Right 22">
            <a:extLst>
              <a:ext uri="{FF2B5EF4-FFF2-40B4-BE49-F238E27FC236}">
                <a16:creationId xmlns="" xmlns:a16="http://schemas.microsoft.com/office/drawing/2014/main" id="{69870860-C2FB-4AD4-8F62-5B246FEE828A}"/>
              </a:ext>
            </a:extLst>
          </p:cNvPr>
          <p:cNvSpPr/>
          <p:nvPr/>
        </p:nvSpPr>
        <p:spPr>
          <a:xfrm>
            <a:off x="4178586" y="4453847"/>
            <a:ext cx="579151" cy="379592"/>
          </a:xfrm>
          <a:prstGeom prst="rightArrow">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 xmlns:a16="http://schemas.microsoft.com/office/drawing/2014/main" id="{9FE423BA-585B-42E7-A303-913AD9639D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74185" y="3835262"/>
            <a:ext cx="4069803" cy="2806276"/>
          </a:xfrm>
          <a:prstGeom prst="rect">
            <a:avLst/>
          </a:prstGeom>
          <a:ln>
            <a:solidFill>
              <a:srgbClr val="002060"/>
            </a:solidFill>
          </a:ln>
        </p:spPr>
      </p:pic>
      <p:sp>
        <p:nvSpPr>
          <p:cNvPr id="26" name="Oval 25">
            <a:extLst>
              <a:ext uri="{FF2B5EF4-FFF2-40B4-BE49-F238E27FC236}">
                <a16:creationId xmlns="" xmlns:a16="http://schemas.microsoft.com/office/drawing/2014/main" id="{43C8F7CE-C593-4643-AB28-16644D0D8147}"/>
              </a:ext>
            </a:extLst>
          </p:cNvPr>
          <p:cNvSpPr/>
          <p:nvPr/>
        </p:nvSpPr>
        <p:spPr>
          <a:xfrm>
            <a:off x="6871852" y="5833224"/>
            <a:ext cx="529059" cy="49163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hape 93">
            <a:extLst>
              <a:ext uri="{FF2B5EF4-FFF2-40B4-BE49-F238E27FC236}">
                <a16:creationId xmlns="" xmlns:a16="http://schemas.microsoft.com/office/drawing/2014/main" id="{2E45BA2A-C81B-4F4E-83DC-A7B2098BE738}"/>
              </a:ext>
            </a:extLst>
          </p:cNvPr>
          <p:cNvSpPr/>
          <p:nvPr/>
        </p:nvSpPr>
        <p:spPr>
          <a:xfrm>
            <a:off x="1915412" y="165408"/>
            <a:ext cx="8361177" cy="487313"/>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defRPr sz="2600">
                <a:solidFill>
                  <a:srgbClr val="3F3F3F"/>
                </a:solidFill>
                <a:latin typeface="PT Sans"/>
                <a:ea typeface="PT Sans"/>
                <a:cs typeface="PT Sans"/>
                <a:sym typeface="PT Sans"/>
              </a:defRPr>
            </a:lvl1pPr>
          </a:lstStyle>
          <a:p>
            <a:pPr algn="just"/>
            <a:r>
              <a:rPr lang="pt-BR" sz="2500" b="1" dirty="0">
                <a:solidFill>
                  <a:srgbClr val="002060"/>
                </a:solidFill>
                <a:latin typeface="Times New Roman" panose="02020603050405020304" pitchFamily="18" charset="0"/>
                <a:cs typeface="Times New Roman" panose="02020603050405020304" pitchFamily="18" charset="0"/>
              </a:rPr>
              <a:t>HƯỚNG DẪN </a:t>
            </a:r>
            <a:r>
              <a:rPr lang="pt-BR" sz="2500" b="1" dirty="0" smtClean="0">
                <a:solidFill>
                  <a:srgbClr val="002060"/>
                </a:solidFill>
                <a:latin typeface="Times New Roman" panose="02020603050405020304" pitchFamily="18" charset="0"/>
                <a:cs typeface="Times New Roman" panose="02020603050405020304" pitchFamily="18" charset="0"/>
              </a:rPr>
              <a:t>CÀI ĐẶT VÀ </a:t>
            </a:r>
            <a:r>
              <a:rPr lang="pt-BR" sz="2500" b="1" dirty="0">
                <a:solidFill>
                  <a:srgbClr val="002060"/>
                </a:solidFill>
                <a:latin typeface="Times New Roman" panose="02020603050405020304" pitchFamily="18" charset="0"/>
                <a:cs typeface="Times New Roman" panose="02020603050405020304" pitchFamily="18" charset="0"/>
              </a:rPr>
              <a:t>SỬ DỤNG </a:t>
            </a:r>
            <a:r>
              <a:rPr lang="pt-BR" sz="2500" b="1" dirty="0" smtClean="0">
                <a:solidFill>
                  <a:srgbClr val="002060"/>
                </a:solidFill>
                <a:latin typeface="Times New Roman" panose="02020603050405020304" pitchFamily="18" charset="0"/>
                <a:cs typeface="Times New Roman" panose="02020603050405020304" pitchFamily="18" charset="0"/>
              </a:rPr>
              <a:t>ỨNG DỤNG VssID</a:t>
            </a:r>
            <a:endParaRPr lang="pt-BR" sz="2500" b="1" dirty="0">
              <a:solidFill>
                <a:srgbClr val="002060"/>
              </a:solidFill>
              <a:latin typeface="Times New Roman" panose="02020603050405020304" pitchFamily="18" charset="0"/>
              <a:cs typeface="Times New Roman" panose="02020603050405020304" pitchFamily="18" charset="0"/>
            </a:endParaRPr>
          </a:p>
        </p:txBody>
      </p:sp>
      <p:pic>
        <p:nvPicPr>
          <p:cNvPr id="21" name="Picture 20"/>
          <p:cNvPicPr/>
          <p:nvPr/>
        </p:nvPicPr>
        <p:blipFill>
          <a:blip r:embed="rId5" cstate="print">
            <a:extLst>
              <a:ext uri="{28A0092B-C50C-407E-A947-70E740481C1C}">
                <a14:useLocalDpi xmlns:a14="http://schemas.microsoft.com/office/drawing/2010/main" val="0"/>
              </a:ext>
            </a:extLst>
          </a:blip>
          <a:stretch>
            <a:fillRect/>
          </a:stretch>
        </p:blipFill>
        <p:spPr>
          <a:xfrm>
            <a:off x="8769425" y="896845"/>
            <a:ext cx="2325621" cy="2510096"/>
          </a:xfrm>
          <a:prstGeom prst="rect">
            <a:avLst/>
          </a:prstGeom>
          <a:ln>
            <a:solidFill>
              <a:srgbClr val="002060"/>
            </a:solidFill>
          </a:ln>
        </p:spPr>
      </p:pic>
    </p:spTree>
    <p:extLst>
      <p:ext uri="{BB962C8B-B14F-4D97-AF65-F5344CB8AC3E}">
        <p14:creationId xmlns:p14="http://schemas.microsoft.com/office/powerpoint/2010/main" val="395052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endCondLst>
                                    <p:cond evt="onNext" delay="0">
                                      <p:tgtEl>
                                        <p:sldTgt/>
                                      </p:tgtEl>
                                    </p:cond>
                                  </p:endCondLst>
                                  <p:childTnLst>
                                    <p:animClr clrSpc="rgb" dir="cw">
                                      <p:cBhvr override="childStyle">
                                        <p:cTn id="6" dur="500" autoRev="1" fill="remove"/>
                                        <p:tgtEl>
                                          <p:spTgt spid="23"/>
                                        </p:tgtEl>
                                        <p:attrNameLst>
                                          <p:attrName>style.color</p:attrName>
                                        </p:attrNameLst>
                                      </p:cBhvr>
                                      <p:to>
                                        <a:schemeClr val="bg1"/>
                                      </p:to>
                                    </p:animClr>
                                    <p:animClr clrSpc="rgb" dir="cw">
                                      <p:cBhvr>
                                        <p:cTn id="7" dur="500" autoRev="1" fill="remove"/>
                                        <p:tgtEl>
                                          <p:spTgt spid="23"/>
                                        </p:tgtEl>
                                        <p:attrNameLst>
                                          <p:attrName>fillcolor</p:attrName>
                                        </p:attrNameLst>
                                      </p:cBhvr>
                                      <p:to>
                                        <a:schemeClr val="bg1"/>
                                      </p:to>
                                    </p:animClr>
                                    <p:set>
                                      <p:cBhvr>
                                        <p:cTn id="8" dur="500" autoRev="1" fill="remove"/>
                                        <p:tgtEl>
                                          <p:spTgt spid="23"/>
                                        </p:tgtEl>
                                        <p:attrNameLst>
                                          <p:attrName>fill.type</p:attrName>
                                        </p:attrNameLst>
                                      </p:cBhvr>
                                      <p:to>
                                        <p:strVal val="solid"/>
                                      </p:to>
                                    </p:set>
                                    <p:set>
                                      <p:cBhvr>
                                        <p:cTn id="9" dur="500" autoRev="1" fill="remove"/>
                                        <p:tgtEl>
                                          <p:spTgt spid="2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1173114" y="810259"/>
            <a:ext cx="4480877" cy="5876291"/>
          </a:xfrm>
          <a:prstGeom prst="rect">
            <a:avLst/>
          </a:prstGeom>
          <a:ln>
            <a:solidFill>
              <a:srgbClr val="002060"/>
            </a:solidFill>
          </a:ln>
        </p:spPr>
      </p:pic>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6096000" y="810259"/>
            <a:ext cx="4709796" cy="5876291"/>
          </a:xfrm>
          <a:prstGeom prst="rect">
            <a:avLst/>
          </a:prstGeom>
          <a:ln>
            <a:solidFill>
              <a:srgbClr val="002060"/>
            </a:solidFill>
          </a:ln>
        </p:spPr>
      </p:pic>
      <p:sp>
        <p:nvSpPr>
          <p:cNvPr id="5" name="Shape 93">
            <a:extLst>
              <a:ext uri="{FF2B5EF4-FFF2-40B4-BE49-F238E27FC236}">
                <a16:creationId xmlns="" xmlns:a16="http://schemas.microsoft.com/office/drawing/2014/main" id="{2E45BA2A-C81B-4F4E-83DC-A7B2098BE738}"/>
              </a:ext>
            </a:extLst>
          </p:cNvPr>
          <p:cNvSpPr/>
          <p:nvPr/>
        </p:nvSpPr>
        <p:spPr>
          <a:xfrm>
            <a:off x="1915412" y="165408"/>
            <a:ext cx="8361177" cy="487313"/>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defRPr sz="2600">
                <a:solidFill>
                  <a:srgbClr val="3F3F3F"/>
                </a:solidFill>
                <a:latin typeface="PT Sans"/>
                <a:ea typeface="PT Sans"/>
                <a:cs typeface="PT Sans"/>
                <a:sym typeface="PT Sans"/>
              </a:defRPr>
            </a:lvl1pPr>
          </a:lstStyle>
          <a:p>
            <a:pPr algn="just"/>
            <a:r>
              <a:rPr lang="pt-BR" sz="2500" b="1" dirty="0">
                <a:solidFill>
                  <a:srgbClr val="002060"/>
                </a:solidFill>
                <a:latin typeface="Times New Roman" panose="02020603050405020304" pitchFamily="18" charset="0"/>
                <a:cs typeface="Times New Roman" panose="02020603050405020304" pitchFamily="18" charset="0"/>
              </a:rPr>
              <a:t>HƯỚNG DẪN </a:t>
            </a:r>
            <a:r>
              <a:rPr lang="pt-BR" sz="2500" b="1" dirty="0" smtClean="0">
                <a:solidFill>
                  <a:srgbClr val="002060"/>
                </a:solidFill>
                <a:latin typeface="Times New Roman" panose="02020603050405020304" pitchFamily="18" charset="0"/>
                <a:cs typeface="Times New Roman" panose="02020603050405020304" pitchFamily="18" charset="0"/>
              </a:rPr>
              <a:t>CÀI ĐẶT VÀ </a:t>
            </a:r>
            <a:r>
              <a:rPr lang="pt-BR" sz="2500" b="1" dirty="0">
                <a:solidFill>
                  <a:srgbClr val="002060"/>
                </a:solidFill>
                <a:latin typeface="Times New Roman" panose="02020603050405020304" pitchFamily="18" charset="0"/>
                <a:cs typeface="Times New Roman" panose="02020603050405020304" pitchFamily="18" charset="0"/>
              </a:rPr>
              <a:t>SỬ DỤNG </a:t>
            </a:r>
            <a:r>
              <a:rPr lang="pt-BR" sz="2500" b="1" dirty="0" smtClean="0">
                <a:solidFill>
                  <a:srgbClr val="002060"/>
                </a:solidFill>
                <a:latin typeface="Times New Roman" panose="02020603050405020304" pitchFamily="18" charset="0"/>
                <a:cs typeface="Times New Roman" panose="02020603050405020304" pitchFamily="18" charset="0"/>
              </a:rPr>
              <a:t>ỨNG DỤNG VssID</a:t>
            </a:r>
            <a:endParaRPr lang="pt-BR" sz="25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5199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5938" y="1307836"/>
            <a:ext cx="8672514" cy="5254523"/>
          </a:xfrm>
          <a:prstGeom prst="rect">
            <a:avLst/>
          </a:prstGeom>
          <a:ln w="28575">
            <a:solidFill>
              <a:srgbClr val="002060"/>
            </a:solidFill>
          </a:ln>
        </p:spPr>
      </p:pic>
      <p:sp>
        <p:nvSpPr>
          <p:cNvPr id="4" name="Rectangle 3"/>
          <p:cNvSpPr/>
          <p:nvPr/>
        </p:nvSpPr>
        <p:spPr>
          <a:xfrm>
            <a:off x="1019174" y="128587"/>
            <a:ext cx="9110663" cy="923330"/>
          </a:xfrm>
          <a:prstGeom prst="rect">
            <a:avLst/>
          </a:prstGeom>
        </p:spPr>
        <p:txBody>
          <a:bodyPr wrap="square">
            <a:spAutoFit/>
          </a:bodyPr>
          <a:lstStyle/>
          <a:p>
            <a:r>
              <a:rPr lang="en-US" b="1" dirty="0" err="1" smtClean="0">
                <a:solidFill>
                  <a:srgbClr val="002060"/>
                </a:solidFill>
                <a:latin typeface="Times New Roman" panose="02020603050405020304" pitchFamily="18" charset="0"/>
              </a:rPr>
              <a:t>Ngày</a:t>
            </a:r>
            <a:r>
              <a:rPr lang="en-US" b="1" dirty="0" smtClean="0">
                <a:solidFill>
                  <a:srgbClr val="002060"/>
                </a:solidFill>
                <a:latin typeface="Times New Roman" panose="02020603050405020304" pitchFamily="18" charset="0"/>
              </a:rPr>
              <a:t> 31/5/2021 BHXH </a:t>
            </a:r>
            <a:r>
              <a:rPr lang="en-US" b="1" dirty="0" err="1" smtClean="0">
                <a:solidFill>
                  <a:srgbClr val="002060"/>
                </a:solidFill>
                <a:latin typeface="Times New Roman" panose="02020603050405020304" pitchFamily="18" charset="0"/>
              </a:rPr>
              <a:t>Việt</a:t>
            </a:r>
            <a:r>
              <a:rPr lang="en-US" b="1" dirty="0" smtClean="0">
                <a:solidFill>
                  <a:srgbClr val="002060"/>
                </a:solidFill>
                <a:latin typeface="Times New Roman" panose="02020603050405020304" pitchFamily="18" charset="0"/>
              </a:rPr>
              <a:t> Nam </a:t>
            </a:r>
            <a:r>
              <a:rPr lang="en-US" b="1" dirty="0" err="1" smtClean="0">
                <a:solidFill>
                  <a:srgbClr val="002060"/>
                </a:solidFill>
                <a:latin typeface="Times New Roman" panose="02020603050405020304" pitchFamily="18" charset="0"/>
              </a:rPr>
              <a:t>đã</a:t>
            </a:r>
            <a:r>
              <a:rPr lang="en-US" b="1" dirty="0" smtClean="0">
                <a:solidFill>
                  <a:srgbClr val="002060"/>
                </a:solidFill>
                <a:latin typeface="Times New Roman" panose="02020603050405020304" pitchFamily="18" charset="0"/>
              </a:rPr>
              <a:t> </a:t>
            </a:r>
            <a:r>
              <a:rPr lang="en-US" b="1" dirty="0" err="1" smtClean="0">
                <a:solidFill>
                  <a:srgbClr val="002060"/>
                </a:solidFill>
                <a:latin typeface="Times New Roman" panose="02020603050405020304" pitchFamily="18" charset="0"/>
              </a:rPr>
              <a:t>có</a:t>
            </a:r>
            <a:r>
              <a:rPr lang="en-US" b="1" dirty="0" smtClean="0">
                <a:solidFill>
                  <a:srgbClr val="002060"/>
                </a:solidFill>
                <a:latin typeface="Times New Roman" panose="02020603050405020304" pitchFamily="18" charset="0"/>
              </a:rPr>
              <a:t> </a:t>
            </a:r>
            <a:r>
              <a:rPr lang="en-US" b="1" dirty="0" err="1" smtClean="0">
                <a:solidFill>
                  <a:srgbClr val="002060"/>
                </a:solidFill>
                <a:latin typeface="Times New Roman" panose="02020603050405020304" pitchFamily="18" charset="0"/>
              </a:rPr>
              <a:t>văn</a:t>
            </a:r>
            <a:r>
              <a:rPr lang="en-US" b="1" dirty="0" smtClean="0">
                <a:solidFill>
                  <a:srgbClr val="002060"/>
                </a:solidFill>
                <a:latin typeface="Times New Roman" panose="02020603050405020304" pitchFamily="18" charset="0"/>
              </a:rPr>
              <a:t> </a:t>
            </a:r>
            <a:r>
              <a:rPr lang="en-US" b="1" dirty="0" err="1" smtClean="0">
                <a:solidFill>
                  <a:srgbClr val="002060"/>
                </a:solidFill>
                <a:latin typeface="Times New Roman" panose="02020603050405020304" pitchFamily="18" charset="0"/>
              </a:rPr>
              <a:t>bản</a:t>
            </a:r>
            <a:r>
              <a:rPr lang="en-US" b="1" dirty="0" smtClean="0">
                <a:solidFill>
                  <a:srgbClr val="002060"/>
                </a:solidFill>
                <a:latin typeface="Times New Roman" panose="02020603050405020304" pitchFamily="18" charset="0"/>
              </a:rPr>
              <a:t> </a:t>
            </a:r>
            <a:r>
              <a:rPr lang="en-US" b="1" dirty="0" err="1" smtClean="0">
                <a:solidFill>
                  <a:srgbClr val="002060"/>
                </a:solidFill>
                <a:latin typeface="Times New Roman" panose="02020603050405020304" pitchFamily="18" charset="0"/>
              </a:rPr>
              <a:t>số</a:t>
            </a:r>
            <a:r>
              <a:rPr lang="en-US" b="1" dirty="0" smtClean="0">
                <a:solidFill>
                  <a:srgbClr val="002060"/>
                </a:solidFill>
                <a:latin typeface="Times New Roman" panose="02020603050405020304" pitchFamily="18" charset="0"/>
              </a:rPr>
              <a:t> 1493/BHXH-CSYT </a:t>
            </a:r>
            <a:r>
              <a:rPr lang="en-US" b="1" dirty="0" err="1" smtClean="0">
                <a:solidFill>
                  <a:srgbClr val="002060"/>
                </a:solidFill>
                <a:latin typeface="Times New Roman" panose="02020603050405020304" pitchFamily="18" charset="0"/>
              </a:rPr>
              <a:t>triển</a:t>
            </a:r>
            <a:r>
              <a:rPr lang="en-US" b="1" dirty="0" smtClean="0">
                <a:solidFill>
                  <a:srgbClr val="002060"/>
                </a:solidFill>
                <a:latin typeface="Times New Roman" panose="02020603050405020304" pitchFamily="18" charset="0"/>
              </a:rPr>
              <a:t> </a:t>
            </a:r>
            <a:r>
              <a:rPr lang="en-US" b="1" dirty="0" err="1" smtClean="0">
                <a:solidFill>
                  <a:srgbClr val="002060"/>
                </a:solidFill>
                <a:latin typeface="Times New Roman" panose="02020603050405020304" pitchFamily="18" charset="0"/>
              </a:rPr>
              <a:t>khai</a:t>
            </a:r>
            <a:r>
              <a:rPr lang="en-US" b="1" dirty="0" smtClean="0">
                <a:solidFill>
                  <a:srgbClr val="002060"/>
                </a:solidFill>
                <a:latin typeface="Times New Roman" panose="02020603050405020304" pitchFamily="18" charset="0"/>
              </a:rPr>
              <a:t> BHXH </a:t>
            </a:r>
            <a:r>
              <a:rPr lang="en-US" b="1" dirty="0" err="1" smtClean="0">
                <a:solidFill>
                  <a:srgbClr val="002060"/>
                </a:solidFill>
                <a:latin typeface="Times New Roman" panose="02020603050405020304" pitchFamily="18" charset="0"/>
              </a:rPr>
              <a:t>các</a:t>
            </a:r>
            <a:r>
              <a:rPr lang="en-US" b="1" dirty="0" smtClean="0">
                <a:solidFill>
                  <a:srgbClr val="002060"/>
                </a:solidFill>
                <a:latin typeface="Times New Roman" panose="02020603050405020304" pitchFamily="18" charset="0"/>
              </a:rPr>
              <a:t> </a:t>
            </a:r>
            <a:r>
              <a:rPr lang="en-US" b="1" dirty="0" err="1" smtClean="0">
                <a:solidFill>
                  <a:srgbClr val="002060"/>
                </a:solidFill>
                <a:latin typeface="Times New Roman" panose="02020603050405020304" pitchFamily="18" charset="0"/>
              </a:rPr>
              <a:t>tỉnh</a:t>
            </a:r>
            <a:r>
              <a:rPr lang="en-US" b="1" dirty="0" smtClean="0">
                <a:solidFill>
                  <a:srgbClr val="002060"/>
                </a:solidFill>
                <a:latin typeface="Times New Roman" panose="02020603050405020304" pitchFamily="18" charset="0"/>
              </a:rPr>
              <a:t>, </a:t>
            </a:r>
            <a:r>
              <a:rPr lang="en-US" b="1" dirty="0" err="1" smtClean="0">
                <a:solidFill>
                  <a:srgbClr val="002060"/>
                </a:solidFill>
                <a:latin typeface="Times New Roman" panose="02020603050405020304" pitchFamily="18" charset="0"/>
              </a:rPr>
              <a:t>thành</a:t>
            </a:r>
            <a:r>
              <a:rPr lang="en-US" b="1" dirty="0" smtClean="0">
                <a:solidFill>
                  <a:srgbClr val="002060"/>
                </a:solidFill>
                <a:latin typeface="Times New Roman" panose="02020603050405020304" pitchFamily="18" charset="0"/>
              </a:rPr>
              <a:t> </a:t>
            </a:r>
            <a:r>
              <a:rPr lang="en-US" b="1" dirty="0" err="1" smtClean="0">
                <a:solidFill>
                  <a:srgbClr val="002060"/>
                </a:solidFill>
                <a:latin typeface="Times New Roman" panose="02020603050405020304" pitchFamily="18" charset="0"/>
              </a:rPr>
              <a:t>phố</a:t>
            </a:r>
            <a:r>
              <a:rPr lang="en-US" b="1" dirty="0" smtClean="0">
                <a:solidFill>
                  <a:srgbClr val="002060"/>
                </a:solidFill>
                <a:latin typeface="Times New Roman" panose="02020603050405020304" pitchFamily="18" charset="0"/>
              </a:rPr>
              <a:t> </a:t>
            </a:r>
            <a:r>
              <a:rPr lang="vi-VN" b="1" dirty="0" smtClean="0">
                <a:solidFill>
                  <a:srgbClr val="002060"/>
                </a:solidFill>
                <a:latin typeface="Times New Roman" panose="02020603050405020304" pitchFamily="18" charset="0"/>
              </a:rPr>
              <a:t>cho </a:t>
            </a:r>
            <a:r>
              <a:rPr lang="vi-VN" b="1" dirty="0">
                <a:solidFill>
                  <a:srgbClr val="002060"/>
                </a:solidFill>
                <a:latin typeface="Times New Roman" panose="02020603050405020304" pitchFamily="18" charset="0"/>
              </a:rPr>
              <a:t>phép người dân có thể dùng </a:t>
            </a:r>
            <a:r>
              <a:rPr lang="en-US" b="1" dirty="0" err="1" smtClean="0">
                <a:solidFill>
                  <a:srgbClr val="002060"/>
                </a:solidFill>
                <a:latin typeface="Times New Roman" panose="02020603050405020304" pitchFamily="18" charset="0"/>
              </a:rPr>
              <a:t>hình</a:t>
            </a:r>
            <a:r>
              <a:rPr lang="en-US" b="1" dirty="0" smtClean="0">
                <a:solidFill>
                  <a:srgbClr val="002060"/>
                </a:solidFill>
                <a:latin typeface="Times New Roman" panose="02020603050405020304" pitchFamily="18" charset="0"/>
              </a:rPr>
              <a:t> </a:t>
            </a:r>
            <a:r>
              <a:rPr lang="vi-VN" b="1" dirty="0" smtClean="0">
                <a:solidFill>
                  <a:srgbClr val="002060"/>
                </a:solidFill>
                <a:latin typeface="Times New Roman" panose="02020603050405020304" pitchFamily="18" charset="0"/>
              </a:rPr>
              <a:t>ảnh </a:t>
            </a:r>
            <a:r>
              <a:rPr lang="vi-VN" b="1" dirty="0">
                <a:solidFill>
                  <a:srgbClr val="002060"/>
                </a:solidFill>
                <a:latin typeface="Times New Roman" panose="02020603050405020304" pitchFamily="18" charset="0"/>
              </a:rPr>
              <a:t>thẻ </a:t>
            </a:r>
            <a:r>
              <a:rPr lang="en-US" b="1" dirty="0" smtClean="0">
                <a:solidFill>
                  <a:srgbClr val="002060"/>
                </a:solidFill>
                <a:latin typeface="Times New Roman" panose="02020603050405020304" pitchFamily="18" charset="0"/>
              </a:rPr>
              <a:t>BHYT </a:t>
            </a:r>
            <a:r>
              <a:rPr lang="vi-VN" b="1" dirty="0" smtClean="0">
                <a:solidFill>
                  <a:srgbClr val="002060"/>
                </a:solidFill>
                <a:latin typeface="Times New Roman" panose="02020603050405020304" pitchFamily="18" charset="0"/>
              </a:rPr>
              <a:t>hoặc </a:t>
            </a:r>
            <a:r>
              <a:rPr lang="vi-VN" b="1" dirty="0">
                <a:solidFill>
                  <a:srgbClr val="002060"/>
                </a:solidFill>
                <a:latin typeface="Times New Roman" panose="02020603050405020304" pitchFamily="18" charset="0"/>
              </a:rPr>
              <a:t>mã QR trên ứng dụng VssID để khám </a:t>
            </a:r>
            <a:r>
              <a:rPr lang="en-US" b="1" dirty="0" err="1" smtClean="0">
                <a:solidFill>
                  <a:srgbClr val="002060"/>
                </a:solidFill>
                <a:latin typeface="Times New Roman" panose="02020603050405020304" pitchFamily="18" charset="0"/>
              </a:rPr>
              <a:t>bệnh</a:t>
            </a:r>
            <a:r>
              <a:rPr lang="en-US" b="1" dirty="0" smtClean="0">
                <a:solidFill>
                  <a:srgbClr val="002060"/>
                </a:solidFill>
                <a:latin typeface="Times New Roman" panose="02020603050405020304" pitchFamily="18" charset="0"/>
              </a:rPr>
              <a:t>, </a:t>
            </a:r>
            <a:r>
              <a:rPr lang="vi-VN" b="1" dirty="0" smtClean="0">
                <a:solidFill>
                  <a:srgbClr val="002060"/>
                </a:solidFill>
                <a:latin typeface="Times New Roman" panose="02020603050405020304" pitchFamily="18" charset="0"/>
              </a:rPr>
              <a:t>chữa </a:t>
            </a:r>
            <a:r>
              <a:rPr lang="vi-VN" b="1" dirty="0">
                <a:solidFill>
                  <a:srgbClr val="002060"/>
                </a:solidFill>
                <a:latin typeface="Times New Roman" panose="02020603050405020304" pitchFamily="18" charset="0"/>
              </a:rPr>
              <a:t>bệnh từ ngày </a:t>
            </a:r>
            <a:r>
              <a:rPr lang="vi-VN" b="1" dirty="0" smtClean="0">
                <a:solidFill>
                  <a:srgbClr val="002060"/>
                </a:solidFill>
                <a:latin typeface="Times New Roman" panose="02020603050405020304" pitchFamily="18" charset="0"/>
              </a:rPr>
              <a:t>01/6/2021</a:t>
            </a:r>
            <a:r>
              <a:rPr lang="en-US" b="1" dirty="0" smtClean="0">
                <a:solidFill>
                  <a:srgbClr val="002060"/>
                </a:solidFill>
                <a:latin typeface="Times New Roman" panose="02020603050405020304" pitchFamily="18" charset="0"/>
              </a:rPr>
              <a:t> </a:t>
            </a:r>
            <a:r>
              <a:rPr lang="en-US" b="1" dirty="0" err="1" smtClean="0">
                <a:solidFill>
                  <a:srgbClr val="002060"/>
                </a:solidFill>
                <a:latin typeface="Times New Roman" panose="02020603050405020304" pitchFamily="18" charset="0"/>
              </a:rPr>
              <a:t>trên</a:t>
            </a:r>
            <a:r>
              <a:rPr lang="en-US" b="1" dirty="0" smtClean="0">
                <a:solidFill>
                  <a:srgbClr val="002060"/>
                </a:solidFill>
                <a:latin typeface="Times New Roman" panose="02020603050405020304" pitchFamily="18" charset="0"/>
              </a:rPr>
              <a:t> </a:t>
            </a:r>
            <a:r>
              <a:rPr lang="en-US" b="1" dirty="0" err="1" smtClean="0">
                <a:solidFill>
                  <a:srgbClr val="002060"/>
                </a:solidFill>
                <a:latin typeface="Times New Roman" panose="02020603050405020304" pitchFamily="18" charset="0"/>
              </a:rPr>
              <a:t>phạm</a:t>
            </a:r>
            <a:r>
              <a:rPr lang="en-US" b="1" dirty="0" smtClean="0">
                <a:solidFill>
                  <a:srgbClr val="002060"/>
                </a:solidFill>
                <a:latin typeface="Times New Roman" panose="02020603050405020304" pitchFamily="18" charset="0"/>
              </a:rPr>
              <a:t> vi </a:t>
            </a:r>
            <a:r>
              <a:rPr lang="en-US" b="1" dirty="0" err="1" smtClean="0">
                <a:solidFill>
                  <a:srgbClr val="002060"/>
                </a:solidFill>
                <a:latin typeface="Times New Roman" panose="02020603050405020304" pitchFamily="18" charset="0"/>
              </a:rPr>
              <a:t>toàn</a:t>
            </a:r>
            <a:r>
              <a:rPr lang="en-US" b="1" dirty="0" smtClean="0">
                <a:solidFill>
                  <a:srgbClr val="002060"/>
                </a:solidFill>
                <a:latin typeface="Times New Roman" panose="02020603050405020304" pitchFamily="18" charset="0"/>
              </a:rPr>
              <a:t> </a:t>
            </a:r>
            <a:r>
              <a:rPr lang="en-US" b="1" dirty="0" err="1" smtClean="0">
                <a:solidFill>
                  <a:srgbClr val="002060"/>
                </a:solidFill>
                <a:latin typeface="Times New Roman" panose="02020603050405020304" pitchFamily="18" charset="0"/>
              </a:rPr>
              <a:t>quốc</a:t>
            </a:r>
            <a:r>
              <a:rPr lang="en-US" b="1" dirty="0" smtClean="0">
                <a:solidFill>
                  <a:srgbClr val="002060"/>
                </a:solidFill>
                <a:latin typeface="Times New Roman" panose="02020603050405020304" pitchFamily="18" charset="0"/>
              </a:rPr>
              <a:t>.</a:t>
            </a:r>
            <a:endParaRPr lang="vi-VN" b="1" i="0" dirty="0">
              <a:solidFill>
                <a:srgbClr val="002060"/>
              </a:solidFill>
              <a:effectLst/>
              <a:latin typeface="Times New Roman" panose="02020603050405020304" pitchFamily="18" charset="0"/>
            </a:endParaRPr>
          </a:p>
        </p:txBody>
      </p:sp>
    </p:spTree>
    <p:extLst>
      <p:ext uri="{BB962C8B-B14F-4D97-AF65-F5344CB8AC3E}">
        <p14:creationId xmlns:p14="http://schemas.microsoft.com/office/powerpoint/2010/main" val="2339956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hape 93">
            <a:extLst>
              <a:ext uri="{FF2B5EF4-FFF2-40B4-BE49-F238E27FC236}">
                <a16:creationId xmlns="" xmlns:a16="http://schemas.microsoft.com/office/drawing/2014/main" id="{2E45BA2A-C81B-4F4E-83DC-A7B2098BE738}"/>
              </a:ext>
            </a:extLst>
          </p:cNvPr>
          <p:cNvSpPr/>
          <p:nvPr/>
        </p:nvSpPr>
        <p:spPr>
          <a:xfrm>
            <a:off x="3201337" y="165408"/>
            <a:ext cx="5789327" cy="487313"/>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defRPr sz="2600">
                <a:solidFill>
                  <a:srgbClr val="3F3F3F"/>
                </a:solidFill>
                <a:latin typeface="PT Sans"/>
                <a:ea typeface="PT Sans"/>
                <a:cs typeface="PT Sans"/>
                <a:sym typeface="PT Sans"/>
              </a:defRPr>
            </a:lvl1pPr>
          </a:lstStyle>
          <a:p>
            <a:pPr algn="ctr"/>
            <a:r>
              <a:rPr lang="pt-BR" sz="2500" b="1" dirty="0" smtClean="0">
                <a:solidFill>
                  <a:srgbClr val="002060"/>
                </a:solidFill>
                <a:latin typeface="Times New Roman" panose="02020603050405020304" pitchFamily="18" charset="0"/>
                <a:cs typeface="Times New Roman" panose="02020603050405020304" pitchFamily="18" charset="0"/>
              </a:rPr>
              <a:t>THÔNG TIN CẦN THIẾT</a:t>
            </a:r>
            <a:endParaRPr lang="pt-BR" sz="2500" b="1" dirty="0">
              <a:solidFill>
                <a:srgbClr val="002060"/>
              </a:solidFill>
              <a:latin typeface="Times New Roman" panose="02020603050405020304" pitchFamily="18" charset="0"/>
              <a:cs typeface="Times New Roman" panose="02020603050405020304" pitchFamily="18" charset="0"/>
            </a:endParaRPr>
          </a:p>
        </p:txBody>
      </p:sp>
      <p:sp>
        <p:nvSpPr>
          <p:cNvPr id="7" name="Shape 93">
            <a:extLst>
              <a:ext uri="{FF2B5EF4-FFF2-40B4-BE49-F238E27FC236}">
                <a16:creationId xmlns="" xmlns:a16="http://schemas.microsoft.com/office/drawing/2014/main" id="{6E8A9287-EC84-438C-B203-57638F986EBF}"/>
              </a:ext>
            </a:extLst>
          </p:cNvPr>
          <p:cNvSpPr/>
          <p:nvPr/>
        </p:nvSpPr>
        <p:spPr>
          <a:xfrm>
            <a:off x="526039" y="721192"/>
            <a:ext cx="10500719" cy="1210588"/>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defRPr sz="2600">
                <a:solidFill>
                  <a:srgbClr val="3F3F3F"/>
                </a:solidFill>
                <a:latin typeface="PT Sans"/>
                <a:ea typeface="PT Sans"/>
                <a:cs typeface="PT Sans"/>
                <a:sym typeface="PT Sans"/>
              </a:defRPr>
            </a:lvl1pPr>
          </a:lstStyle>
          <a:p>
            <a:pPr algn="just"/>
            <a:r>
              <a:rPr lang="pt-BR" sz="1800" b="1" dirty="0">
                <a:solidFill>
                  <a:srgbClr val="002060"/>
                </a:solidFill>
                <a:latin typeface="Times New Roman" panose="02020603050405020304" pitchFamily="18" charset="0"/>
                <a:cs typeface="Times New Roman" panose="02020603050405020304" pitchFamily="18" charset="0"/>
              </a:rPr>
              <a:t>Chuẩn bị thông tin để kê khai gồm:</a:t>
            </a:r>
          </a:p>
          <a:p>
            <a:pPr marL="285750" indent="-285750" algn="just">
              <a:buFontTx/>
              <a:buChar char="-"/>
            </a:pPr>
            <a:r>
              <a:rPr lang="pt-BR" sz="1800" b="1" dirty="0" smtClean="0">
                <a:solidFill>
                  <a:srgbClr val="002060"/>
                </a:solidFill>
                <a:latin typeface="Times New Roman" panose="02020603050405020304" pitchFamily="18" charset="0"/>
                <a:cs typeface="Times New Roman" panose="02020603050405020304" pitchFamily="18" charset="0"/>
              </a:rPr>
              <a:t>Ảnh chụp 02 mặt Chứng </a:t>
            </a:r>
            <a:r>
              <a:rPr lang="pt-BR" sz="1800" b="1" dirty="0">
                <a:solidFill>
                  <a:srgbClr val="002060"/>
                </a:solidFill>
                <a:latin typeface="Times New Roman" panose="02020603050405020304" pitchFamily="18" charset="0"/>
                <a:cs typeface="Times New Roman" panose="02020603050405020304" pitchFamily="18" charset="0"/>
              </a:rPr>
              <a:t>minh thư nhân dân/Thẻ căn cước công </a:t>
            </a:r>
            <a:r>
              <a:rPr lang="pt-BR" sz="1800" b="1" dirty="0" smtClean="0">
                <a:solidFill>
                  <a:srgbClr val="002060"/>
                </a:solidFill>
                <a:latin typeface="Times New Roman" panose="02020603050405020304" pitchFamily="18" charset="0"/>
                <a:cs typeface="Times New Roman" panose="02020603050405020304" pitchFamily="18" charset="0"/>
              </a:rPr>
              <a:t>dân, ảnh chân dung</a:t>
            </a:r>
            <a:endParaRPr lang="pt-BR" sz="1800" b="1" dirty="0">
              <a:solidFill>
                <a:srgbClr val="002060"/>
              </a:solidFill>
              <a:latin typeface="Times New Roman" panose="02020603050405020304" pitchFamily="18" charset="0"/>
              <a:cs typeface="Times New Roman" panose="02020603050405020304" pitchFamily="18" charset="0"/>
            </a:endParaRPr>
          </a:p>
          <a:p>
            <a:pPr marL="285750" indent="-285750" algn="just">
              <a:buFontTx/>
              <a:buChar char="-"/>
            </a:pPr>
            <a:r>
              <a:rPr lang="pt-BR" sz="1800" b="1" dirty="0" smtClean="0">
                <a:solidFill>
                  <a:srgbClr val="002060"/>
                </a:solidFill>
                <a:latin typeface="Times New Roman" panose="02020603050405020304" pitchFamily="18" charset="0"/>
                <a:cs typeface="Times New Roman" panose="02020603050405020304" pitchFamily="18" charset="0"/>
              </a:rPr>
              <a:t>Mã số BHXH là 10 </a:t>
            </a:r>
            <a:r>
              <a:rPr lang="pt-BR" sz="1800" b="1" dirty="0">
                <a:solidFill>
                  <a:srgbClr val="002060"/>
                </a:solidFill>
                <a:latin typeface="Times New Roman" panose="02020603050405020304" pitchFamily="18" charset="0"/>
                <a:cs typeface="Times New Roman" panose="02020603050405020304" pitchFamily="18" charset="0"/>
              </a:rPr>
              <a:t>số cuối trên thẻ </a:t>
            </a:r>
            <a:r>
              <a:rPr lang="pt-BR" sz="1800" b="1" dirty="0" smtClean="0">
                <a:solidFill>
                  <a:srgbClr val="002060"/>
                </a:solidFill>
                <a:latin typeface="Times New Roman" panose="02020603050405020304" pitchFamily="18" charset="0"/>
                <a:cs typeface="Times New Roman" panose="02020603050405020304" pitchFamily="18" charset="0"/>
              </a:rPr>
              <a:t>BHYT</a:t>
            </a:r>
          </a:p>
          <a:p>
            <a:pPr marL="285750" indent="-285750" algn="just">
              <a:buFontTx/>
              <a:buChar char="-"/>
            </a:pPr>
            <a:r>
              <a:rPr lang="pt-BR" sz="1800" b="1" dirty="0" smtClean="0">
                <a:solidFill>
                  <a:srgbClr val="002060"/>
                </a:solidFill>
                <a:latin typeface="Times New Roman" panose="02020603050405020304" pitchFamily="18" charset="0"/>
                <a:cs typeface="Times New Roman" panose="02020603050405020304" pitchFamily="18" charset="0"/>
              </a:rPr>
              <a:t>Số điện thoại</a:t>
            </a:r>
            <a:endParaRPr lang="pt-BR" sz="1800" b="1" dirty="0">
              <a:solidFill>
                <a:srgbClr val="002060"/>
              </a:solidFill>
              <a:latin typeface="Times New Roman" panose="02020603050405020304" pitchFamily="18" charset="0"/>
              <a:cs typeface="Times New Roman" panose="02020603050405020304" pitchFamily="18" charset="0"/>
            </a:endParaRPr>
          </a:p>
        </p:txBody>
      </p:sp>
      <p:sp>
        <p:nvSpPr>
          <p:cNvPr id="22" name="Shape 93">
            <a:extLst>
              <a:ext uri="{FF2B5EF4-FFF2-40B4-BE49-F238E27FC236}">
                <a16:creationId xmlns="" xmlns:a16="http://schemas.microsoft.com/office/drawing/2014/main" id="{9690ABCE-CB95-4464-99B1-1B9931C51F62}"/>
              </a:ext>
            </a:extLst>
          </p:cNvPr>
          <p:cNvSpPr/>
          <p:nvPr/>
        </p:nvSpPr>
        <p:spPr>
          <a:xfrm>
            <a:off x="6504267" y="4836376"/>
            <a:ext cx="2837696" cy="379591"/>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defRPr sz="2600">
                <a:solidFill>
                  <a:srgbClr val="3F3F3F"/>
                </a:solidFill>
                <a:latin typeface="PT Sans"/>
                <a:ea typeface="PT Sans"/>
                <a:cs typeface="PT Sans"/>
                <a:sym typeface="PT Sans"/>
              </a:defRPr>
            </a:lvl1pPr>
          </a:lstStyle>
          <a:p>
            <a:pPr algn="ctr"/>
            <a:r>
              <a:rPr lang="pt-BR" sz="1800" b="1" dirty="0" smtClean="0">
                <a:solidFill>
                  <a:srgbClr val="002060"/>
                </a:solidFill>
                <a:latin typeface="Times New Roman" panose="02020603050405020304" pitchFamily="18" charset="0"/>
                <a:cs typeface="Times New Roman" panose="02020603050405020304" pitchFamily="18" charset="0"/>
              </a:rPr>
              <a:t>Mã </a:t>
            </a:r>
            <a:r>
              <a:rPr lang="pt-BR" sz="1800" b="1" dirty="0" smtClean="0">
                <a:solidFill>
                  <a:srgbClr val="002060"/>
                </a:solidFill>
                <a:latin typeface="Times New Roman" panose="02020603050405020304" pitchFamily="18" charset="0"/>
                <a:cs typeface="Times New Roman" panose="02020603050405020304" pitchFamily="18" charset="0"/>
              </a:rPr>
              <a:t>số </a:t>
            </a:r>
            <a:r>
              <a:rPr lang="pt-BR" sz="1800" b="1" dirty="0" smtClean="0">
                <a:solidFill>
                  <a:srgbClr val="002060"/>
                </a:solidFill>
                <a:latin typeface="Times New Roman" panose="02020603050405020304" pitchFamily="18" charset="0"/>
                <a:cs typeface="Times New Roman" panose="02020603050405020304" pitchFamily="18" charset="0"/>
              </a:rPr>
              <a:t>BHXH: </a:t>
            </a:r>
            <a:r>
              <a:rPr lang="pt-BR" sz="1800" b="1" dirty="0" smtClean="0">
                <a:solidFill>
                  <a:srgbClr val="FF0000"/>
                </a:solidFill>
                <a:latin typeface="Times New Roman" panose="02020603050405020304" pitchFamily="18" charset="0"/>
                <a:cs typeface="Times New Roman" panose="02020603050405020304" pitchFamily="18" charset="0"/>
              </a:rPr>
              <a:t>0296206028</a:t>
            </a:r>
            <a:endParaRPr lang="pt-BR" sz="1800" b="1" dirty="0">
              <a:solidFill>
                <a:srgbClr val="FF0000"/>
              </a:solidFill>
              <a:latin typeface="Times New Roman" panose="02020603050405020304" pitchFamily="18" charset="0"/>
              <a:cs typeface="Times New Roman" panose="02020603050405020304" pitchFamily="18" charset="0"/>
            </a:endParaRPr>
          </a:p>
        </p:txBody>
      </p:sp>
      <p:sp>
        <p:nvSpPr>
          <p:cNvPr id="20" name="Arrow: Right 19">
            <a:extLst>
              <a:ext uri="{FF2B5EF4-FFF2-40B4-BE49-F238E27FC236}">
                <a16:creationId xmlns="" xmlns:a16="http://schemas.microsoft.com/office/drawing/2014/main" id="{8E567A62-6FA5-477B-A2B8-2AE9E0F44056}"/>
              </a:ext>
            </a:extLst>
          </p:cNvPr>
          <p:cNvSpPr/>
          <p:nvPr/>
        </p:nvSpPr>
        <p:spPr>
          <a:xfrm rot="10800000" flipV="1">
            <a:off x="4810851" y="4888435"/>
            <a:ext cx="1504223" cy="477544"/>
          </a:xfrm>
          <a:prstGeom prst="rightArrow">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4" name="Rectangle 3">
            <a:extLst>
              <a:ext uri="{FF2B5EF4-FFF2-40B4-BE49-F238E27FC236}">
                <a16:creationId xmlns="" xmlns:a16="http://schemas.microsoft.com/office/drawing/2014/main" id="{9CB4E472-AA5F-4541-80F1-00724C89253F}"/>
              </a:ext>
            </a:extLst>
          </p:cNvPr>
          <p:cNvSpPr/>
          <p:nvPr/>
        </p:nvSpPr>
        <p:spPr>
          <a:xfrm>
            <a:off x="3071809" y="5026172"/>
            <a:ext cx="842519" cy="2020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843531" y="4029686"/>
            <a:ext cx="2700337" cy="257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2060"/>
                </a:solidFill>
                <a:latin typeface="Times New Roman" panose="02020603050405020304" pitchFamily="18" charset="0"/>
                <a:cs typeface="Times New Roman" panose="02020603050405020304" pitchFamily="18" charset="0"/>
              </a:rPr>
              <a:t>MẶT TRƯỚC	</a:t>
            </a:r>
            <a:endParaRPr lang="en-US" b="1" dirty="0">
              <a:solidFill>
                <a:srgbClr val="00206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6504266" y="4022542"/>
            <a:ext cx="2700337" cy="257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2060"/>
                </a:solidFill>
                <a:latin typeface="Times New Roman" panose="02020603050405020304" pitchFamily="18" charset="0"/>
                <a:cs typeface="Times New Roman" panose="02020603050405020304" pitchFamily="18" charset="0"/>
              </a:rPr>
              <a:t>MẶT SAU</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2323" y="2008025"/>
            <a:ext cx="3151545" cy="1937906"/>
          </a:xfrm>
          <a:prstGeom prst="rect">
            <a:avLst/>
          </a:prstGeom>
          <a:ln>
            <a:solidFill>
              <a:srgbClr val="002060"/>
            </a:solidFill>
          </a:ln>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9939" y="2008025"/>
            <a:ext cx="2894664" cy="1943373"/>
          </a:xfrm>
          <a:prstGeom prst="rect">
            <a:avLst/>
          </a:prstGeom>
          <a:ln>
            <a:solidFill>
              <a:srgbClr val="002060"/>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933" y="4279717"/>
            <a:ext cx="4336321" cy="2586046"/>
          </a:xfrm>
          <a:prstGeom prst="rect">
            <a:avLst/>
          </a:prstGeom>
        </p:spPr>
      </p:pic>
    </p:spTree>
    <p:extLst>
      <p:ext uri="{BB962C8B-B14F-4D97-AF65-F5344CB8AC3E}">
        <p14:creationId xmlns:p14="http://schemas.microsoft.com/office/powerpoint/2010/main" val="356673589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hape 93">
            <a:extLst>
              <a:ext uri="{FF2B5EF4-FFF2-40B4-BE49-F238E27FC236}">
                <a16:creationId xmlns="" xmlns:a16="http://schemas.microsoft.com/office/drawing/2014/main" id="{2E45BA2A-C81B-4F4E-83DC-A7B2098BE738}"/>
              </a:ext>
            </a:extLst>
          </p:cNvPr>
          <p:cNvSpPr/>
          <p:nvPr/>
        </p:nvSpPr>
        <p:spPr>
          <a:xfrm>
            <a:off x="1915412" y="165408"/>
            <a:ext cx="8361177" cy="487313"/>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defRPr sz="2600">
                <a:solidFill>
                  <a:srgbClr val="3F3F3F"/>
                </a:solidFill>
                <a:latin typeface="PT Sans"/>
                <a:ea typeface="PT Sans"/>
                <a:cs typeface="PT Sans"/>
                <a:sym typeface="PT Sans"/>
              </a:defRPr>
            </a:lvl1pPr>
          </a:lstStyle>
          <a:p>
            <a:pPr algn="just"/>
            <a:r>
              <a:rPr lang="pt-BR" sz="2500" b="1" dirty="0">
                <a:solidFill>
                  <a:srgbClr val="002060"/>
                </a:solidFill>
                <a:latin typeface="Times New Roman" panose="02020603050405020304" pitchFamily="18" charset="0"/>
                <a:cs typeface="Times New Roman" panose="02020603050405020304" pitchFamily="18" charset="0"/>
              </a:rPr>
              <a:t>HƯỚNG DẪN </a:t>
            </a:r>
            <a:r>
              <a:rPr lang="pt-BR" sz="2500" b="1" dirty="0" smtClean="0">
                <a:solidFill>
                  <a:srgbClr val="002060"/>
                </a:solidFill>
                <a:latin typeface="Times New Roman" panose="02020603050405020304" pitchFamily="18" charset="0"/>
                <a:cs typeface="Times New Roman" panose="02020603050405020304" pitchFamily="18" charset="0"/>
              </a:rPr>
              <a:t>CÀI ĐẶT VÀ </a:t>
            </a:r>
            <a:r>
              <a:rPr lang="pt-BR" sz="2500" b="1" dirty="0">
                <a:solidFill>
                  <a:srgbClr val="002060"/>
                </a:solidFill>
                <a:latin typeface="Times New Roman" panose="02020603050405020304" pitchFamily="18" charset="0"/>
                <a:cs typeface="Times New Roman" panose="02020603050405020304" pitchFamily="18" charset="0"/>
              </a:rPr>
              <a:t>SỬ DỤNG </a:t>
            </a:r>
            <a:r>
              <a:rPr lang="pt-BR" sz="2500" b="1" dirty="0" smtClean="0">
                <a:solidFill>
                  <a:srgbClr val="002060"/>
                </a:solidFill>
                <a:latin typeface="Times New Roman" panose="02020603050405020304" pitchFamily="18" charset="0"/>
                <a:cs typeface="Times New Roman" panose="02020603050405020304" pitchFamily="18" charset="0"/>
              </a:rPr>
              <a:t>ỨNG DỤNG VssID</a:t>
            </a:r>
            <a:endParaRPr lang="pt-BR" sz="2500" b="1" dirty="0">
              <a:solidFill>
                <a:srgbClr val="002060"/>
              </a:solidFill>
              <a:latin typeface="Times New Roman" panose="02020603050405020304" pitchFamily="18" charset="0"/>
              <a:cs typeface="Times New Roman" panose="02020603050405020304" pitchFamily="18" charset="0"/>
            </a:endParaRPr>
          </a:p>
        </p:txBody>
      </p:sp>
      <p:sp>
        <p:nvSpPr>
          <p:cNvPr id="20" name="Shape 93">
            <a:extLst>
              <a:ext uri="{FF2B5EF4-FFF2-40B4-BE49-F238E27FC236}">
                <a16:creationId xmlns="" xmlns:a16="http://schemas.microsoft.com/office/drawing/2014/main" id="{9BD6923D-7C07-4390-A1AB-EFCBF3E7C7EA}"/>
              </a:ext>
            </a:extLst>
          </p:cNvPr>
          <p:cNvSpPr/>
          <p:nvPr/>
        </p:nvSpPr>
        <p:spPr>
          <a:xfrm>
            <a:off x="351578" y="715530"/>
            <a:ext cx="3664049" cy="348813"/>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defRPr sz="2600">
                <a:solidFill>
                  <a:srgbClr val="3F3F3F"/>
                </a:solidFill>
                <a:latin typeface="PT Sans"/>
                <a:ea typeface="PT Sans"/>
                <a:cs typeface="PT Sans"/>
                <a:sym typeface="PT Sans"/>
              </a:defRPr>
            </a:lvl1pPr>
          </a:lstStyle>
          <a:p>
            <a:pPr algn="just"/>
            <a:r>
              <a:rPr lang="pt-BR" sz="1600" b="1" dirty="0">
                <a:solidFill>
                  <a:srgbClr val="002060"/>
                </a:solidFill>
                <a:latin typeface="Times New Roman" panose="02020603050405020304" pitchFamily="18" charset="0"/>
                <a:cs typeface="Times New Roman" panose="02020603050405020304" pitchFamily="18" charset="0"/>
              </a:rPr>
              <a:t>Bước 1</a:t>
            </a:r>
            <a:r>
              <a:rPr lang="pt-BR" sz="1600" b="1" dirty="0" smtClean="0">
                <a:solidFill>
                  <a:srgbClr val="002060"/>
                </a:solidFill>
                <a:latin typeface="Times New Roman" panose="02020603050405020304" pitchFamily="18" charset="0"/>
                <a:cs typeface="Times New Roman" panose="02020603050405020304" pitchFamily="18" charset="0"/>
              </a:rPr>
              <a:t>: Chọn đăng ký tài khoản</a:t>
            </a:r>
            <a:endParaRPr lang="pt-BR" sz="1600" b="1" dirty="0">
              <a:solidFill>
                <a:srgbClr val="002060"/>
              </a:solidFill>
              <a:latin typeface="Times New Roman" panose="02020603050405020304" pitchFamily="18" charset="0"/>
              <a:cs typeface="Times New Roman" panose="02020603050405020304" pitchFamily="18" charset="0"/>
            </a:endParaRPr>
          </a:p>
        </p:txBody>
      </p:sp>
      <p:sp>
        <p:nvSpPr>
          <p:cNvPr id="12" name="Oval 11">
            <a:extLst>
              <a:ext uri="{FF2B5EF4-FFF2-40B4-BE49-F238E27FC236}">
                <a16:creationId xmlns="" xmlns:a16="http://schemas.microsoft.com/office/drawing/2014/main" id="{98593C40-C2CE-4F34-8391-F4307CCFE6DA}"/>
              </a:ext>
            </a:extLst>
          </p:cNvPr>
          <p:cNvSpPr/>
          <p:nvPr/>
        </p:nvSpPr>
        <p:spPr>
          <a:xfrm>
            <a:off x="2402963" y="3372753"/>
            <a:ext cx="1049921" cy="2439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hape 93">
            <a:extLst>
              <a:ext uri="{FF2B5EF4-FFF2-40B4-BE49-F238E27FC236}">
                <a16:creationId xmlns="" xmlns:a16="http://schemas.microsoft.com/office/drawing/2014/main" id="{A0F38581-A4E9-43C7-847F-98A6F8EA4FCB}"/>
              </a:ext>
            </a:extLst>
          </p:cNvPr>
          <p:cNvSpPr/>
          <p:nvPr/>
        </p:nvSpPr>
        <p:spPr>
          <a:xfrm>
            <a:off x="5122310" y="743453"/>
            <a:ext cx="3664049" cy="348813"/>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defRPr sz="2600">
                <a:solidFill>
                  <a:srgbClr val="3F3F3F"/>
                </a:solidFill>
                <a:latin typeface="PT Sans"/>
                <a:ea typeface="PT Sans"/>
                <a:cs typeface="PT Sans"/>
                <a:sym typeface="PT Sans"/>
              </a:defRPr>
            </a:lvl1pPr>
          </a:lstStyle>
          <a:p>
            <a:pPr algn="just"/>
            <a:r>
              <a:rPr lang="pt-BR" sz="1600" b="1" dirty="0">
                <a:solidFill>
                  <a:srgbClr val="002060"/>
                </a:solidFill>
                <a:latin typeface="Times New Roman" panose="02020603050405020304" pitchFamily="18" charset="0"/>
                <a:cs typeface="Times New Roman" panose="02020603050405020304" pitchFamily="18" charset="0"/>
              </a:rPr>
              <a:t>Bước 2</a:t>
            </a:r>
            <a:r>
              <a:rPr lang="pt-BR" sz="1600" b="1" dirty="0" smtClean="0">
                <a:solidFill>
                  <a:srgbClr val="002060"/>
                </a:solidFill>
                <a:latin typeface="Times New Roman" panose="02020603050405020304" pitchFamily="18" charset="0"/>
                <a:cs typeface="Times New Roman" panose="02020603050405020304" pitchFamily="18" charset="0"/>
              </a:rPr>
              <a:t>: Điền đầy đủ thông tin cá nhân</a:t>
            </a:r>
            <a:endParaRPr lang="pt-BR" sz="1600" b="1" dirty="0">
              <a:solidFill>
                <a:srgbClr val="002060"/>
              </a:solidFill>
              <a:latin typeface="Times New Roman" panose="02020603050405020304" pitchFamily="18" charset="0"/>
              <a:cs typeface="Times New Roman" panose="02020603050405020304" pitchFamily="18" charset="0"/>
            </a:endParaRPr>
          </a:p>
        </p:txBody>
      </p:sp>
      <p:sp>
        <p:nvSpPr>
          <p:cNvPr id="4" name="Left Arrow 3"/>
          <p:cNvSpPr/>
          <p:nvPr/>
        </p:nvSpPr>
        <p:spPr>
          <a:xfrm>
            <a:off x="3781580" y="3303378"/>
            <a:ext cx="754379" cy="398244"/>
          </a:xfrm>
          <a:prstGeom prst="leftArrow">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076" y="1300963"/>
            <a:ext cx="3291669" cy="5322651"/>
          </a:xfrm>
          <a:prstGeom prst="rect">
            <a:avLst/>
          </a:prstGeom>
          <a:ln>
            <a:solidFill>
              <a:srgbClr val="002060"/>
            </a:solidFill>
          </a:ln>
        </p:spPr>
      </p:pic>
      <p:sp>
        <p:nvSpPr>
          <p:cNvPr id="13" name="Rectangle 12"/>
          <p:cNvSpPr/>
          <p:nvPr/>
        </p:nvSpPr>
        <p:spPr>
          <a:xfrm>
            <a:off x="8003852" y="4729175"/>
            <a:ext cx="4279927" cy="18944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rgbClr val="002060"/>
                </a:solidFill>
                <a:latin typeface="Times New Roman" panose="02020603050405020304" pitchFamily="18" charset="0"/>
                <a:cs typeface="Times New Roman" panose="02020603050405020304" pitchFamily="18" charset="0"/>
              </a:rPr>
              <a:t>*</a:t>
            </a:r>
            <a:r>
              <a:rPr lang="en-US" b="1" dirty="0" smtClean="0">
                <a:solidFill>
                  <a:srgbClr val="0070C0"/>
                </a:solidFill>
                <a:latin typeface="Times New Roman" panose="02020603050405020304" pitchFamily="18" charset="0"/>
                <a:cs typeface="Times New Roman" panose="02020603050405020304" pitchFamily="18" charset="0"/>
              </a:rPr>
              <a:t> </a:t>
            </a:r>
            <a:r>
              <a:rPr lang="en-US" b="1" dirty="0" err="1" smtClean="0">
                <a:solidFill>
                  <a:srgbClr val="002060"/>
                </a:solidFill>
                <a:latin typeface="Times New Roman" panose="02020603050405020304" pitchFamily="18" charset="0"/>
                <a:cs typeface="Times New Roman" panose="02020603050405020304" pitchFamily="18" charset="0"/>
              </a:rPr>
              <a:t>Nhập</a:t>
            </a:r>
            <a:r>
              <a:rPr lang="en-US" b="1" dirty="0" smtClean="0">
                <a:solidFill>
                  <a:srgbClr val="002060"/>
                </a:solidFill>
                <a:latin typeface="Times New Roman" panose="02020603050405020304" pitchFamily="18" charset="0"/>
                <a:cs typeface="Times New Roman" panose="02020603050405020304" pitchFamily="18" charset="0"/>
              </a:rPr>
              <a:t> </a:t>
            </a:r>
            <a:r>
              <a:rPr lang="en-US" b="1" dirty="0" err="1" smtClean="0">
                <a:solidFill>
                  <a:srgbClr val="002060"/>
                </a:solidFill>
                <a:latin typeface="Times New Roman" panose="02020603050405020304" pitchFamily="18" charset="0"/>
                <a:cs typeface="Times New Roman" panose="02020603050405020304" pitchFamily="18" charset="0"/>
              </a:rPr>
              <a:t>các</a:t>
            </a:r>
            <a:r>
              <a:rPr lang="en-US" b="1" dirty="0" smtClean="0">
                <a:solidFill>
                  <a:srgbClr val="002060"/>
                </a:solidFill>
                <a:latin typeface="Times New Roman" panose="02020603050405020304" pitchFamily="18" charset="0"/>
                <a:cs typeface="Times New Roman" panose="02020603050405020304" pitchFamily="18" charset="0"/>
              </a:rPr>
              <a:t> </a:t>
            </a:r>
            <a:r>
              <a:rPr lang="en-US" b="1" dirty="0" err="1" smtClean="0">
                <a:solidFill>
                  <a:srgbClr val="002060"/>
                </a:solidFill>
                <a:latin typeface="Times New Roman" panose="02020603050405020304" pitchFamily="18" charset="0"/>
                <a:cs typeface="Times New Roman" panose="02020603050405020304" pitchFamily="18" charset="0"/>
              </a:rPr>
              <a:t>thông</a:t>
            </a:r>
            <a:r>
              <a:rPr lang="en-US" b="1" dirty="0" smtClean="0">
                <a:solidFill>
                  <a:srgbClr val="002060"/>
                </a:solidFill>
                <a:latin typeface="Times New Roman" panose="02020603050405020304" pitchFamily="18" charset="0"/>
                <a:cs typeface="Times New Roman" panose="02020603050405020304" pitchFamily="18" charset="0"/>
              </a:rPr>
              <a:t> tin:</a:t>
            </a:r>
          </a:p>
          <a:p>
            <a:pPr marL="285750" indent="-285750">
              <a:buFontTx/>
              <a:buChar char="-"/>
            </a:pPr>
            <a:r>
              <a:rPr lang="en-US" b="1" dirty="0" err="1" smtClean="0">
                <a:solidFill>
                  <a:srgbClr val="002060"/>
                </a:solidFill>
                <a:latin typeface="Times New Roman" panose="02020603050405020304" pitchFamily="18" charset="0"/>
                <a:cs typeface="Times New Roman" panose="02020603050405020304" pitchFamily="18" charset="0"/>
              </a:rPr>
              <a:t>Mã</a:t>
            </a:r>
            <a:r>
              <a:rPr lang="en-US" b="1" dirty="0" smtClean="0">
                <a:solidFill>
                  <a:srgbClr val="002060"/>
                </a:solidFill>
                <a:latin typeface="Times New Roman" panose="02020603050405020304" pitchFamily="18" charset="0"/>
                <a:cs typeface="Times New Roman" panose="02020603050405020304" pitchFamily="18" charset="0"/>
              </a:rPr>
              <a:t> </a:t>
            </a:r>
            <a:r>
              <a:rPr lang="en-US" b="1" dirty="0" err="1" smtClean="0">
                <a:solidFill>
                  <a:srgbClr val="002060"/>
                </a:solidFill>
                <a:latin typeface="Times New Roman" panose="02020603050405020304" pitchFamily="18" charset="0"/>
                <a:cs typeface="Times New Roman" panose="02020603050405020304" pitchFamily="18" charset="0"/>
              </a:rPr>
              <a:t>số</a:t>
            </a:r>
            <a:r>
              <a:rPr lang="en-US" b="1" dirty="0" smtClean="0">
                <a:solidFill>
                  <a:srgbClr val="002060"/>
                </a:solidFill>
                <a:latin typeface="Times New Roman" panose="02020603050405020304" pitchFamily="18" charset="0"/>
                <a:cs typeface="Times New Roman" panose="02020603050405020304" pitchFamily="18" charset="0"/>
              </a:rPr>
              <a:t> BHXH</a:t>
            </a:r>
          </a:p>
          <a:p>
            <a:pPr marL="285750" indent="-285750">
              <a:buFontTx/>
              <a:buChar char="-"/>
            </a:pPr>
            <a:r>
              <a:rPr lang="en-US" b="1" dirty="0" err="1" smtClean="0">
                <a:solidFill>
                  <a:srgbClr val="002060"/>
                </a:solidFill>
                <a:latin typeface="Times New Roman" panose="02020603050405020304" pitchFamily="18" charset="0"/>
                <a:cs typeface="Times New Roman" panose="02020603050405020304" pitchFamily="18" charset="0"/>
              </a:rPr>
              <a:t>Họ</a:t>
            </a:r>
            <a:r>
              <a:rPr lang="en-US" b="1" dirty="0" smtClean="0">
                <a:solidFill>
                  <a:srgbClr val="002060"/>
                </a:solidFill>
                <a:latin typeface="Times New Roman" panose="02020603050405020304" pitchFamily="18" charset="0"/>
                <a:cs typeface="Times New Roman" panose="02020603050405020304" pitchFamily="18" charset="0"/>
              </a:rPr>
              <a:t> </a:t>
            </a:r>
            <a:r>
              <a:rPr lang="en-US" b="1" dirty="0" err="1" smtClean="0">
                <a:solidFill>
                  <a:srgbClr val="002060"/>
                </a:solidFill>
                <a:latin typeface="Times New Roman" panose="02020603050405020304" pitchFamily="18" charset="0"/>
                <a:cs typeface="Times New Roman" panose="02020603050405020304" pitchFamily="18" charset="0"/>
              </a:rPr>
              <a:t>và</a:t>
            </a:r>
            <a:r>
              <a:rPr lang="en-US" b="1" dirty="0" smtClean="0">
                <a:solidFill>
                  <a:srgbClr val="002060"/>
                </a:solidFill>
                <a:latin typeface="Times New Roman" panose="02020603050405020304" pitchFamily="18" charset="0"/>
                <a:cs typeface="Times New Roman" panose="02020603050405020304" pitchFamily="18" charset="0"/>
              </a:rPr>
              <a:t> </a:t>
            </a:r>
            <a:r>
              <a:rPr lang="en-US" b="1" dirty="0" err="1" smtClean="0">
                <a:solidFill>
                  <a:srgbClr val="002060"/>
                </a:solidFill>
                <a:latin typeface="Times New Roman" panose="02020603050405020304" pitchFamily="18" charset="0"/>
                <a:cs typeface="Times New Roman" panose="02020603050405020304" pitchFamily="18" charset="0"/>
              </a:rPr>
              <a:t>tên</a:t>
            </a:r>
            <a:endParaRPr lang="en-US" b="1" dirty="0" smtClean="0">
              <a:solidFill>
                <a:srgbClr val="002060"/>
              </a:solidFill>
              <a:latin typeface="Times New Roman" panose="02020603050405020304" pitchFamily="18" charset="0"/>
              <a:cs typeface="Times New Roman" panose="02020603050405020304" pitchFamily="18" charset="0"/>
            </a:endParaRPr>
          </a:p>
          <a:p>
            <a:pPr marL="285750" indent="-285750">
              <a:buFontTx/>
              <a:buChar char="-"/>
            </a:pPr>
            <a:r>
              <a:rPr lang="en-US" b="1" dirty="0" err="1" smtClean="0">
                <a:solidFill>
                  <a:srgbClr val="002060"/>
                </a:solidFill>
                <a:latin typeface="Times New Roman" panose="02020603050405020304" pitchFamily="18" charset="0"/>
                <a:cs typeface="Times New Roman" panose="02020603050405020304" pitchFamily="18" charset="0"/>
              </a:rPr>
              <a:t>Số</a:t>
            </a:r>
            <a:r>
              <a:rPr lang="en-US" b="1" dirty="0" smtClean="0">
                <a:solidFill>
                  <a:srgbClr val="002060"/>
                </a:solidFill>
                <a:latin typeface="Times New Roman" panose="02020603050405020304" pitchFamily="18" charset="0"/>
                <a:cs typeface="Times New Roman" panose="02020603050405020304" pitchFamily="18" charset="0"/>
              </a:rPr>
              <a:t> CCCD/ CMND/ </a:t>
            </a:r>
            <a:r>
              <a:rPr lang="en-US" b="1" dirty="0" err="1" smtClean="0">
                <a:solidFill>
                  <a:srgbClr val="002060"/>
                </a:solidFill>
                <a:latin typeface="Times New Roman" panose="02020603050405020304" pitchFamily="18" charset="0"/>
                <a:cs typeface="Times New Roman" panose="02020603050405020304" pitchFamily="18" charset="0"/>
              </a:rPr>
              <a:t>Hộ</a:t>
            </a:r>
            <a:r>
              <a:rPr lang="en-US" b="1" dirty="0" smtClean="0">
                <a:solidFill>
                  <a:srgbClr val="002060"/>
                </a:solidFill>
                <a:latin typeface="Times New Roman" panose="02020603050405020304" pitchFamily="18" charset="0"/>
                <a:cs typeface="Times New Roman" panose="02020603050405020304" pitchFamily="18" charset="0"/>
              </a:rPr>
              <a:t> </a:t>
            </a:r>
            <a:r>
              <a:rPr lang="en-US" b="1" dirty="0" err="1" smtClean="0">
                <a:solidFill>
                  <a:srgbClr val="002060"/>
                </a:solidFill>
                <a:latin typeface="Times New Roman" panose="02020603050405020304" pitchFamily="18" charset="0"/>
                <a:cs typeface="Times New Roman" panose="02020603050405020304" pitchFamily="18" charset="0"/>
              </a:rPr>
              <a:t>chiếu</a:t>
            </a:r>
            <a:endParaRPr lang="en-US" b="1" dirty="0" smtClean="0">
              <a:solidFill>
                <a:srgbClr val="002060"/>
              </a:solidFill>
              <a:latin typeface="Times New Roman" panose="02020603050405020304" pitchFamily="18" charset="0"/>
              <a:cs typeface="Times New Roman" panose="02020603050405020304" pitchFamily="18" charset="0"/>
            </a:endParaRPr>
          </a:p>
          <a:p>
            <a:pPr marL="285750" indent="-285750">
              <a:buFontTx/>
              <a:buChar char="-"/>
            </a:pPr>
            <a:r>
              <a:rPr lang="en-US" b="1" dirty="0" err="1" smtClean="0">
                <a:solidFill>
                  <a:srgbClr val="002060"/>
                </a:solidFill>
                <a:latin typeface="Times New Roman" panose="02020603050405020304" pitchFamily="18" charset="0"/>
                <a:cs typeface="Times New Roman" panose="02020603050405020304" pitchFamily="18" charset="0"/>
              </a:rPr>
              <a:t>Địa</a:t>
            </a:r>
            <a:r>
              <a:rPr lang="en-US" b="1" dirty="0" smtClean="0">
                <a:solidFill>
                  <a:srgbClr val="002060"/>
                </a:solidFill>
                <a:latin typeface="Times New Roman" panose="02020603050405020304" pitchFamily="18" charset="0"/>
                <a:cs typeface="Times New Roman" panose="02020603050405020304" pitchFamily="18" charset="0"/>
              </a:rPr>
              <a:t> </a:t>
            </a:r>
            <a:r>
              <a:rPr lang="en-US" b="1" dirty="0" err="1" smtClean="0">
                <a:solidFill>
                  <a:srgbClr val="002060"/>
                </a:solidFill>
                <a:latin typeface="Times New Roman" panose="02020603050405020304" pitchFamily="18" charset="0"/>
                <a:cs typeface="Times New Roman" panose="02020603050405020304" pitchFamily="18" charset="0"/>
              </a:rPr>
              <a:t>chỉ</a:t>
            </a:r>
            <a:r>
              <a:rPr lang="en-US" b="1" dirty="0" smtClean="0">
                <a:solidFill>
                  <a:srgbClr val="002060"/>
                </a:solidFill>
                <a:latin typeface="Times New Roman" panose="02020603050405020304" pitchFamily="18" charset="0"/>
                <a:cs typeface="Times New Roman" panose="02020603050405020304" pitchFamily="18" charset="0"/>
              </a:rPr>
              <a:t> </a:t>
            </a:r>
            <a:r>
              <a:rPr lang="en-US" b="1" dirty="0" err="1" smtClean="0">
                <a:solidFill>
                  <a:srgbClr val="002060"/>
                </a:solidFill>
                <a:latin typeface="Times New Roman" panose="02020603050405020304" pitchFamily="18" charset="0"/>
                <a:cs typeface="Times New Roman" panose="02020603050405020304" pitchFamily="18" charset="0"/>
              </a:rPr>
              <a:t>liên</a:t>
            </a:r>
            <a:r>
              <a:rPr lang="en-US" b="1" dirty="0" smtClean="0">
                <a:solidFill>
                  <a:srgbClr val="002060"/>
                </a:solidFill>
                <a:latin typeface="Times New Roman" panose="02020603050405020304" pitchFamily="18" charset="0"/>
                <a:cs typeface="Times New Roman" panose="02020603050405020304" pitchFamily="18" charset="0"/>
              </a:rPr>
              <a:t> </a:t>
            </a:r>
            <a:r>
              <a:rPr lang="en-US" b="1" dirty="0" err="1" smtClean="0">
                <a:solidFill>
                  <a:srgbClr val="002060"/>
                </a:solidFill>
                <a:latin typeface="Times New Roman" panose="02020603050405020304" pitchFamily="18" charset="0"/>
                <a:cs typeface="Times New Roman" panose="02020603050405020304" pitchFamily="18" charset="0"/>
              </a:rPr>
              <a:t>hệ</a:t>
            </a:r>
            <a:endParaRPr lang="en-US" b="1" dirty="0" smtClean="0">
              <a:solidFill>
                <a:srgbClr val="002060"/>
              </a:solidFill>
              <a:latin typeface="Times New Roman" panose="02020603050405020304" pitchFamily="18" charset="0"/>
              <a:cs typeface="Times New Roman" panose="02020603050405020304" pitchFamily="18" charset="0"/>
            </a:endParaRPr>
          </a:p>
          <a:p>
            <a:pPr marL="285750" indent="-285750">
              <a:buFontTx/>
              <a:buChar char="-"/>
            </a:pPr>
            <a:r>
              <a:rPr lang="en-US" b="1" dirty="0" err="1" smtClean="0">
                <a:solidFill>
                  <a:srgbClr val="002060"/>
                </a:solidFill>
                <a:latin typeface="Times New Roman" panose="02020603050405020304" pitchFamily="18" charset="0"/>
                <a:cs typeface="Times New Roman" panose="02020603050405020304" pitchFamily="18" charset="0"/>
              </a:rPr>
              <a:t>Số</a:t>
            </a:r>
            <a:r>
              <a:rPr lang="en-US" b="1" dirty="0" smtClean="0">
                <a:solidFill>
                  <a:srgbClr val="002060"/>
                </a:solidFill>
                <a:latin typeface="Times New Roman" panose="02020603050405020304" pitchFamily="18" charset="0"/>
                <a:cs typeface="Times New Roman" panose="02020603050405020304" pitchFamily="18" charset="0"/>
              </a:rPr>
              <a:t> </a:t>
            </a:r>
            <a:r>
              <a:rPr lang="en-US" b="1" dirty="0" err="1" smtClean="0">
                <a:solidFill>
                  <a:srgbClr val="002060"/>
                </a:solidFill>
                <a:latin typeface="Times New Roman" panose="02020603050405020304" pitchFamily="18" charset="0"/>
                <a:cs typeface="Times New Roman" panose="02020603050405020304" pitchFamily="18" charset="0"/>
              </a:rPr>
              <a:t>điện</a:t>
            </a:r>
            <a:r>
              <a:rPr lang="en-US" b="1" dirty="0" smtClean="0">
                <a:solidFill>
                  <a:srgbClr val="002060"/>
                </a:solidFill>
                <a:latin typeface="Times New Roman" panose="02020603050405020304" pitchFamily="18" charset="0"/>
                <a:cs typeface="Times New Roman" panose="02020603050405020304" pitchFamily="18" charset="0"/>
              </a:rPr>
              <a:t> </a:t>
            </a:r>
            <a:r>
              <a:rPr lang="en-US" b="1" dirty="0" err="1" smtClean="0">
                <a:solidFill>
                  <a:srgbClr val="002060"/>
                </a:solidFill>
                <a:latin typeface="Times New Roman" panose="02020603050405020304" pitchFamily="18" charset="0"/>
                <a:cs typeface="Times New Roman" panose="02020603050405020304" pitchFamily="18" charset="0"/>
              </a:rPr>
              <a:t>thoại</a:t>
            </a:r>
            <a:endParaRPr lang="en-US" b="1" dirty="0" smtClean="0">
              <a:solidFill>
                <a:srgbClr val="002060"/>
              </a:solidFill>
              <a:latin typeface="Times New Roman" panose="02020603050405020304" pitchFamily="18" charset="0"/>
              <a:cs typeface="Times New Roman" panose="02020603050405020304" pitchFamily="18" charset="0"/>
            </a:endParaRPr>
          </a:p>
        </p:txBody>
      </p:sp>
      <p:sp>
        <p:nvSpPr>
          <p:cNvPr id="14" name="Left Arrow 13"/>
          <p:cNvSpPr/>
          <p:nvPr/>
        </p:nvSpPr>
        <p:spPr>
          <a:xfrm>
            <a:off x="8032473" y="1877978"/>
            <a:ext cx="1420817" cy="252384"/>
          </a:xfrm>
          <a:prstGeom prst="leftArrow">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200378" y="1409795"/>
            <a:ext cx="1136683" cy="6207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smtClean="0">
                <a:solidFill>
                  <a:srgbClr val="00B050"/>
                </a:solidFill>
                <a:latin typeface="Times New Roman" panose="02020603050405020304" pitchFamily="18" charset="0"/>
                <a:cs typeface="Times New Roman" panose="02020603050405020304" pitchFamily="18" charset="0"/>
              </a:rPr>
              <a:t>Quét</a:t>
            </a:r>
            <a:r>
              <a:rPr lang="en-US" sz="1200" b="1" dirty="0" smtClean="0">
                <a:solidFill>
                  <a:srgbClr val="00B050"/>
                </a:solidFill>
                <a:latin typeface="Times New Roman" panose="02020603050405020304" pitchFamily="18" charset="0"/>
                <a:cs typeface="Times New Roman" panose="02020603050405020304" pitchFamily="18" charset="0"/>
              </a:rPr>
              <a:t> </a:t>
            </a:r>
            <a:r>
              <a:rPr lang="en-US" sz="1200" b="1" dirty="0" err="1" smtClean="0">
                <a:solidFill>
                  <a:srgbClr val="00B050"/>
                </a:solidFill>
                <a:latin typeface="Times New Roman" panose="02020603050405020304" pitchFamily="18" charset="0"/>
                <a:cs typeface="Times New Roman" panose="02020603050405020304" pitchFamily="18" charset="0"/>
              </a:rPr>
              <a:t>mã</a:t>
            </a:r>
            <a:r>
              <a:rPr lang="en-US" sz="1200" b="1" dirty="0" smtClean="0">
                <a:solidFill>
                  <a:srgbClr val="00B050"/>
                </a:solidFill>
                <a:latin typeface="Times New Roman" panose="02020603050405020304" pitchFamily="18" charset="0"/>
                <a:cs typeface="Times New Roman" panose="02020603050405020304" pitchFamily="18" charset="0"/>
              </a:rPr>
              <a:t> QR </a:t>
            </a:r>
            <a:r>
              <a:rPr lang="en-US" sz="1200" b="1" dirty="0" err="1" smtClean="0">
                <a:solidFill>
                  <a:srgbClr val="00B050"/>
                </a:solidFill>
                <a:latin typeface="Times New Roman" panose="02020603050405020304" pitchFamily="18" charset="0"/>
                <a:cs typeface="Times New Roman" panose="02020603050405020304" pitchFamily="18" charset="0"/>
              </a:rPr>
              <a:t>thẻ</a:t>
            </a:r>
            <a:r>
              <a:rPr lang="en-US" sz="1200" b="1" dirty="0" smtClean="0">
                <a:solidFill>
                  <a:srgbClr val="00B050"/>
                </a:solidFill>
                <a:latin typeface="Times New Roman" panose="02020603050405020304" pitchFamily="18" charset="0"/>
                <a:cs typeface="Times New Roman" panose="02020603050405020304" pitchFamily="18" charset="0"/>
              </a:rPr>
              <a:t> BHYT</a:t>
            </a:r>
          </a:p>
        </p:txBody>
      </p:sp>
      <p:sp>
        <p:nvSpPr>
          <p:cNvPr id="17" name="Left Arrow 16"/>
          <p:cNvSpPr/>
          <p:nvPr/>
        </p:nvSpPr>
        <p:spPr>
          <a:xfrm>
            <a:off x="8003852" y="2974986"/>
            <a:ext cx="1420817" cy="252384"/>
          </a:xfrm>
          <a:prstGeom prst="leftArrow">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32473" y="2498762"/>
            <a:ext cx="1507772" cy="6207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smtClean="0">
                <a:solidFill>
                  <a:srgbClr val="00B050"/>
                </a:solidFill>
                <a:latin typeface="Times New Roman" panose="02020603050405020304" pitchFamily="18" charset="0"/>
                <a:cs typeface="Times New Roman" panose="02020603050405020304" pitchFamily="18" charset="0"/>
              </a:rPr>
              <a:t>Quét</a:t>
            </a:r>
            <a:r>
              <a:rPr lang="en-US" sz="1200" b="1" dirty="0" smtClean="0">
                <a:solidFill>
                  <a:srgbClr val="00B050"/>
                </a:solidFill>
                <a:latin typeface="Times New Roman" panose="02020603050405020304" pitchFamily="18" charset="0"/>
                <a:cs typeface="Times New Roman" panose="02020603050405020304" pitchFamily="18" charset="0"/>
              </a:rPr>
              <a:t> </a:t>
            </a:r>
            <a:r>
              <a:rPr lang="en-US" sz="1200" b="1" dirty="0" err="1" smtClean="0">
                <a:solidFill>
                  <a:srgbClr val="00B050"/>
                </a:solidFill>
                <a:latin typeface="Times New Roman" panose="02020603050405020304" pitchFamily="18" charset="0"/>
                <a:cs typeface="Times New Roman" panose="02020603050405020304" pitchFamily="18" charset="0"/>
              </a:rPr>
              <a:t>mã</a:t>
            </a:r>
            <a:r>
              <a:rPr lang="en-US" sz="1200" b="1" dirty="0" smtClean="0">
                <a:solidFill>
                  <a:srgbClr val="00B050"/>
                </a:solidFill>
                <a:latin typeface="Times New Roman" panose="02020603050405020304" pitchFamily="18" charset="0"/>
                <a:cs typeface="Times New Roman" panose="02020603050405020304" pitchFamily="18" charset="0"/>
              </a:rPr>
              <a:t> QR</a:t>
            </a:r>
          </a:p>
          <a:p>
            <a:pPr algn="ctr"/>
            <a:r>
              <a:rPr lang="en-US" sz="1200" b="1" dirty="0" smtClean="0">
                <a:solidFill>
                  <a:srgbClr val="00B050"/>
                </a:solidFill>
                <a:latin typeface="Times New Roman" panose="02020603050405020304" pitchFamily="18" charset="0"/>
                <a:cs typeface="Times New Roman" panose="02020603050405020304" pitchFamily="18" charset="0"/>
              </a:rPr>
              <a:t>CCCD </a:t>
            </a:r>
            <a:r>
              <a:rPr lang="en-US" sz="1200" b="1" dirty="0" err="1" smtClean="0">
                <a:solidFill>
                  <a:srgbClr val="00B050"/>
                </a:solidFill>
                <a:latin typeface="Times New Roman" panose="02020603050405020304" pitchFamily="18" charset="0"/>
                <a:cs typeface="Times New Roman" panose="02020603050405020304" pitchFamily="18" charset="0"/>
              </a:rPr>
              <a:t>gắn</a:t>
            </a:r>
            <a:r>
              <a:rPr lang="en-US" sz="1200" b="1" dirty="0" smtClean="0">
                <a:solidFill>
                  <a:srgbClr val="00B050"/>
                </a:solidFill>
                <a:latin typeface="Times New Roman" panose="02020603050405020304" pitchFamily="18" charset="0"/>
                <a:cs typeface="Times New Roman" panose="02020603050405020304" pitchFamily="18" charset="0"/>
              </a:rPr>
              <a:t> chip</a:t>
            </a:r>
          </a:p>
        </p:txBody>
      </p:sp>
      <p:sp>
        <p:nvSpPr>
          <p:cNvPr id="19" name="Rectangle 18"/>
          <p:cNvSpPr/>
          <p:nvPr/>
        </p:nvSpPr>
        <p:spPr>
          <a:xfrm>
            <a:off x="7184395" y="1901886"/>
            <a:ext cx="206062" cy="2022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498481" y="1901885"/>
            <a:ext cx="206062" cy="2022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511360" y="2999598"/>
            <a:ext cx="206062" cy="2022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7286017" y="6179906"/>
            <a:ext cx="536747" cy="25757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a:off x="6394618" y="6056018"/>
            <a:ext cx="789777" cy="505353"/>
          </a:xfrm>
          <a:prstGeom prst="rightArrow">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964" y="1300963"/>
            <a:ext cx="3290499" cy="5322651"/>
          </a:xfrm>
          <a:prstGeom prst="rect">
            <a:avLst/>
          </a:prstGeom>
          <a:ln>
            <a:solidFill>
              <a:srgbClr val="002060"/>
            </a:solidFill>
          </a:ln>
        </p:spPr>
      </p:pic>
      <p:sp>
        <p:nvSpPr>
          <p:cNvPr id="26" name="Rectangle 25"/>
          <p:cNvSpPr/>
          <p:nvPr/>
        </p:nvSpPr>
        <p:spPr>
          <a:xfrm>
            <a:off x="2557464" y="3372753"/>
            <a:ext cx="906137" cy="25949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36935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422090" y="1208834"/>
            <a:ext cx="3507196" cy="3502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rgbClr val="00B050"/>
                </a:solidFill>
                <a:latin typeface="Times New Roman" panose="02020603050405020304" pitchFamily="18" charset="0"/>
                <a:cs typeface="Times New Roman" panose="02020603050405020304" pitchFamily="18" charset="0"/>
              </a:rPr>
              <a:t>* </a:t>
            </a:r>
            <a:r>
              <a:rPr lang="en-US" sz="2000" b="1" dirty="0" err="1" smtClean="0">
                <a:solidFill>
                  <a:srgbClr val="00B050"/>
                </a:solidFill>
                <a:latin typeface="Times New Roman" panose="02020603050405020304" pitchFamily="18" charset="0"/>
                <a:cs typeface="Times New Roman" panose="02020603050405020304" pitchFamily="18" charset="0"/>
              </a:rPr>
              <a:t>Chụp</a:t>
            </a:r>
            <a:r>
              <a:rPr lang="en-US" sz="2000" b="1" dirty="0" smtClean="0">
                <a:solidFill>
                  <a:srgbClr val="00B050"/>
                </a:solidFill>
                <a:latin typeface="Times New Roman" panose="02020603050405020304" pitchFamily="18" charset="0"/>
                <a:cs typeface="Times New Roman" panose="02020603050405020304" pitchFamily="18" charset="0"/>
              </a:rPr>
              <a:t> </a:t>
            </a:r>
            <a:r>
              <a:rPr lang="en-US" sz="2000" b="1" dirty="0" err="1" smtClean="0">
                <a:solidFill>
                  <a:srgbClr val="00B050"/>
                </a:solidFill>
                <a:latin typeface="Times New Roman" panose="02020603050405020304" pitchFamily="18" charset="0"/>
                <a:cs typeface="Times New Roman" panose="02020603050405020304" pitchFamily="18" charset="0"/>
              </a:rPr>
              <a:t>ảnh</a:t>
            </a:r>
            <a:r>
              <a:rPr lang="en-US" sz="2000" b="1" dirty="0" smtClean="0">
                <a:solidFill>
                  <a:srgbClr val="00B050"/>
                </a:solidFill>
                <a:latin typeface="Times New Roman" panose="02020603050405020304" pitchFamily="18" charset="0"/>
                <a:cs typeface="Times New Roman" panose="02020603050405020304" pitchFamily="18" charset="0"/>
              </a:rPr>
              <a:t> </a:t>
            </a:r>
            <a:r>
              <a:rPr lang="en-US" sz="2000" b="1" dirty="0" err="1" smtClean="0">
                <a:solidFill>
                  <a:srgbClr val="00B050"/>
                </a:solidFill>
                <a:latin typeface="Times New Roman" panose="02020603050405020304" pitchFamily="18" charset="0"/>
                <a:cs typeface="Times New Roman" panose="02020603050405020304" pitchFamily="18" charset="0"/>
              </a:rPr>
              <a:t>hoặc</a:t>
            </a:r>
            <a:r>
              <a:rPr lang="en-US" sz="2000" b="1" dirty="0" smtClean="0">
                <a:solidFill>
                  <a:srgbClr val="00B050"/>
                </a:solidFill>
                <a:latin typeface="Times New Roman" panose="02020603050405020304" pitchFamily="18" charset="0"/>
                <a:cs typeface="Times New Roman" panose="02020603050405020304" pitchFamily="18" charset="0"/>
              </a:rPr>
              <a:t> </a:t>
            </a:r>
            <a:r>
              <a:rPr lang="en-US" sz="2000" b="1" dirty="0" err="1" smtClean="0">
                <a:solidFill>
                  <a:srgbClr val="00B050"/>
                </a:solidFill>
                <a:latin typeface="Times New Roman" panose="02020603050405020304" pitchFamily="18" charset="0"/>
                <a:cs typeface="Times New Roman" panose="02020603050405020304" pitchFamily="18" charset="0"/>
              </a:rPr>
              <a:t>tải</a:t>
            </a:r>
            <a:r>
              <a:rPr lang="en-US" sz="2000" b="1" dirty="0" smtClean="0">
                <a:solidFill>
                  <a:srgbClr val="00B050"/>
                </a:solidFill>
                <a:latin typeface="Times New Roman" panose="02020603050405020304" pitchFamily="18" charset="0"/>
                <a:cs typeface="Times New Roman" panose="02020603050405020304" pitchFamily="18" charset="0"/>
              </a:rPr>
              <a:t> </a:t>
            </a:r>
            <a:r>
              <a:rPr lang="en-US" sz="2000" b="1" dirty="0" err="1" smtClean="0">
                <a:solidFill>
                  <a:srgbClr val="00B050"/>
                </a:solidFill>
                <a:latin typeface="Times New Roman" panose="02020603050405020304" pitchFamily="18" charset="0"/>
                <a:cs typeface="Times New Roman" panose="02020603050405020304" pitchFamily="18" charset="0"/>
              </a:rPr>
              <a:t>lên</a:t>
            </a:r>
            <a:endParaRPr lang="en-US" sz="2000" b="1" dirty="0" smtClean="0">
              <a:solidFill>
                <a:srgbClr val="00B050"/>
              </a:solidFill>
              <a:latin typeface="Times New Roman" panose="02020603050405020304" pitchFamily="18" charset="0"/>
              <a:cs typeface="Times New Roman" panose="02020603050405020304" pitchFamily="18" charset="0"/>
            </a:endParaRPr>
          </a:p>
          <a:p>
            <a:pPr marL="285750" indent="-285750" algn="ctr">
              <a:buFontTx/>
              <a:buChar char="-"/>
            </a:pPr>
            <a:endParaRPr lang="en-US" b="1" dirty="0" smtClean="0">
              <a:solidFill>
                <a:srgbClr val="00B050"/>
              </a:solidFill>
              <a:latin typeface="Times New Roman" panose="02020603050405020304" pitchFamily="18" charset="0"/>
              <a:cs typeface="Times New Roman" panose="02020603050405020304" pitchFamily="18" charset="0"/>
            </a:endParaRPr>
          </a:p>
          <a:p>
            <a:pPr algn="ctr"/>
            <a:endParaRPr lang="en-US" b="1" dirty="0">
              <a:solidFill>
                <a:srgbClr val="0070C0"/>
              </a:solidFill>
              <a:latin typeface="Times New Roman" panose="02020603050405020304" pitchFamily="18" charset="0"/>
              <a:cs typeface="Times New Roman" panose="02020603050405020304" pitchFamily="18" charset="0"/>
            </a:endParaRPr>
          </a:p>
        </p:txBody>
      </p:sp>
      <p:sp>
        <p:nvSpPr>
          <p:cNvPr id="6" name="Rectangle 5"/>
          <p:cNvSpPr/>
          <p:nvPr/>
        </p:nvSpPr>
        <p:spPr>
          <a:xfrm>
            <a:off x="5422090" y="1980853"/>
            <a:ext cx="3507196" cy="3502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smtClean="0">
                <a:solidFill>
                  <a:srgbClr val="002060"/>
                </a:solidFill>
                <a:latin typeface="Times New Roman" panose="02020603050405020304" pitchFamily="18" charset="0"/>
                <a:cs typeface="Times New Roman" panose="02020603050405020304" pitchFamily="18" charset="0"/>
              </a:rPr>
              <a:t>Ảnh</a:t>
            </a:r>
            <a:r>
              <a:rPr lang="en-US" b="1" dirty="0" smtClean="0">
                <a:solidFill>
                  <a:srgbClr val="002060"/>
                </a:solidFill>
                <a:latin typeface="Times New Roman" panose="02020603050405020304" pitchFamily="18" charset="0"/>
                <a:cs typeface="Times New Roman" panose="02020603050405020304" pitchFamily="18" charset="0"/>
              </a:rPr>
              <a:t> </a:t>
            </a:r>
            <a:r>
              <a:rPr lang="en-US" b="1" dirty="0" err="1" smtClean="0">
                <a:solidFill>
                  <a:srgbClr val="002060"/>
                </a:solidFill>
                <a:latin typeface="Times New Roman" panose="02020603050405020304" pitchFamily="18" charset="0"/>
                <a:cs typeface="Times New Roman" panose="02020603050405020304" pitchFamily="18" charset="0"/>
              </a:rPr>
              <a:t>cá</a:t>
            </a:r>
            <a:r>
              <a:rPr lang="en-US" b="1" dirty="0" smtClean="0">
                <a:solidFill>
                  <a:srgbClr val="002060"/>
                </a:solidFill>
                <a:latin typeface="Times New Roman" panose="02020603050405020304" pitchFamily="18" charset="0"/>
                <a:cs typeface="Times New Roman" panose="02020603050405020304" pitchFamily="18" charset="0"/>
              </a:rPr>
              <a:t> </a:t>
            </a:r>
            <a:r>
              <a:rPr lang="en-US" b="1" dirty="0" err="1" smtClean="0">
                <a:solidFill>
                  <a:srgbClr val="002060"/>
                </a:solidFill>
                <a:latin typeface="Times New Roman" panose="02020603050405020304" pitchFamily="18" charset="0"/>
                <a:cs typeface="Times New Roman" panose="02020603050405020304" pitchFamily="18" charset="0"/>
              </a:rPr>
              <a:t>nhân</a:t>
            </a:r>
            <a:endParaRPr lang="en-US" b="1" dirty="0" smtClean="0">
              <a:solidFill>
                <a:srgbClr val="002060"/>
              </a:solidFill>
              <a:latin typeface="Times New Roman" panose="02020603050405020304" pitchFamily="18" charset="0"/>
              <a:cs typeface="Times New Roman" panose="02020603050405020304" pitchFamily="18" charset="0"/>
            </a:endParaRPr>
          </a:p>
          <a:p>
            <a:pPr marL="285750" indent="-285750" algn="ctr">
              <a:buFontTx/>
              <a:buChar char="-"/>
            </a:pPr>
            <a:endParaRPr lang="en-US" b="1" dirty="0" smtClean="0">
              <a:solidFill>
                <a:srgbClr val="0070C0"/>
              </a:solidFill>
              <a:latin typeface="Times New Roman" panose="02020603050405020304" pitchFamily="18" charset="0"/>
              <a:cs typeface="Times New Roman" panose="02020603050405020304" pitchFamily="18" charset="0"/>
            </a:endParaRPr>
          </a:p>
          <a:p>
            <a:pPr algn="ctr"/>
            <a:endParaRPr lang="en-US" b="1" dirty="0">
              <a:solidFill>
                <a:srgbClr val="0070C0"/>
              </a:solidFill>
              <a:latin typeface="Times New Roman" panose="02020603050405020304" pitchFamily="18" charset="0"/>
              <a:cs typeface="Times New Roman" panose="02020603050405020304" pitchFamily="18" charset="0"/>
            </a:endParaRPr>
          </a:p>
        </p:txBody>
      </p:sp>
      <p:sp>
        <p:nvSpPr>
          <p:cNvPr id="7" name="Rectangle 6"/>
          <p:cNvSpPr/>
          <p:nvPr/>
        </p:nvSpPr>
        <p:spPr>
          <a:xfrm>
            <a:off x="5422089" y="2752873"/>
            <a:ext cx="4485990" cy="6244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smtClean="0">
                <a:solidFill>
                  <a:srgbClr val="002060"/>
                </a:solidFill>
                <a:latin typeface="Times New Roman" panose="02020603050405020304" pitchFamily="18" charset="0"/>
                <a:cs typeface="Times New Roman" panose="02020603050405020304" pitchFamily="18" charset="0"/>
              </a:rPr>
              <a:t>Ảnh</a:t>
            </a:r>
            <a:r>
              <a:rPr lang="en-US" b="1" dirty="0" smtClean="0">
                <a:solidFill>
                  <a:srgbClr val="002060"/>
                </a:solidFill>
                <a:latin typeface="Times New Roman" panose="02020603050405020304" pitchFamily="18" charset="0"/>
                <a:cs typeface="Times New Roman" panose="02020603050405020304" pitchFamily="18" charset="0"/>
              </a:rPr>
              <a:t> </a:t>
            </a:r>
            <a:r>
              <a:rPr lang="en-US" b="1" dirty="0" err="1" smtClean="0">
                <a:solidFill>
                  <a:srgbClr val="002060"/>
                </a:solidFill>
                <a:latin typeface="Times New Roman" panose="02020603050405020304" pitchFamily="18" charset="0"/>
                <a:cs typeface="Times New Roman" panose="02020603050405020304" pitchFamily="18" charset="0"/>
              </a:rPr>
              <a:t>mặt</a:t>
            </a:r>
            <a:r>
              <a:rPr lang="en-US" b="1" dirty="0" smtClean="0">
                <a:solidFill>
                  <a:srgbClr val="002060"/>
                </a:solidFill>
                <a:latin typeface="Times New Roman" panose="02020603050405020304" pitchFamily="18" charset="0"/>
                <a:cs typeface="Times New Roman" panose="02020603050405020304" pitchFamily="18" charset="0"/>
              </a:rPr>
              <a:t> </a:t>
            </a:r>
            <a:r>
              <a:rPr lang="en-US" b="1" dirty="0" err="1" smtClean="0">
                <a:solidFill>
                  <a:srgbClr val="002060"/>
                </a:solidFill>
                <a:latin typeface="Times New Roman" panose="02020603050405020304" pitchFamily="18" charset="0"/>
                <a:cs typeface="Times New Roman" panose="02020603050405020304" pitchFamily="18" charset="0"/>
              </a:rPr>
              <a:t>trước</a:t>
            </a:r>
            <a:r>
              <a:rPr lang="en-US" b="1" dirty="0" smtClean="0">
                <a:solidFill>
                  <a:srgbClr val="002060"/>
                </a:solidFill>
                <a:latin typeface="Times New Roman" panose="02020603050405020304" pitchFamily="18" charset="0"/>
                <a:cs typeface="Times New Roman" panose="02020603050405020304" pitchFamily="18" charset="0"/>
              </a:rPr>
              <a:t> CCCD/CMND/</a:t>
            </a:r>
            <a:r>
              <a:rPr lang="en-US" b="1" dirty="0" err="1" smtClean="0">
                <a:solidFill>
                  <a:srgbClr val="002060"/>
                </a:solidFill>
                <a:latin typeface="Times New Roman" panose="02020603050405020304" pitchFamily="18" charset="0"/>
                <a:cs typeface="Times New Roman" panose="02020603050405020304" pitchFamily="18" charset="0"/>
              </a:rPr>
              <a:t>Hộ</a:t>
            </a:r>
            <a:r>
              <a:rPr lang="en-US" b="1" dirty="0" smtClean="0">
                <a:solidFill>
                  <a:srgbClr val="002060"/>
                </a:solidFill>
                <a:latin typeface="Times New Roman" panose="02020603050405020304" pitchFamily="18" charset="0"/>
                <a:cs typeface="Times New Roman" panose="02020603050405020304" pitchFamily="18" charset="0"/>
              </a:rPr>
              <a:t> </a:t>
            </a:r>
            <a:r>
              <a:rPr lang="en-US" b="1" dirty="0" err="1" smtClean="0">
                <a:solidFill>
                  <a:srgbClr val="002060"/>
                </a:solidFill>
                <a:latin typeface="Times New Roman" panose="02020603050405020304" pitchFamily="18" charset="0"/>
                <a:cs typeface="Times New Roman" panose="02020603050405020304" pitchFamily="18" charset="0"/>
              </a:rPr>
              <a:t>chiếu</a:t>
            </a:r>
            <a:endParaRPr lang="en-US" b="1" dirty="0" smtClean="0">
              <a:solidFill>
                <a:srgbClr val="002060"/>
              </a:solidFill>
              <a:latin typeface="Times New Roman" panose="02020603050405020304" pitchFamily="18" charset="0"/>
              <a:cs typeface="Times New Roman" panose="02020603050405020304" pitchFamily="18" charset="0"/>
            </a:endParaRPr>
          </a:p>
          <a:p>
            <a:pPr algn="ctr"/>
            <a:endParaRPr lang="en-US" b="1" dirty="0">
              <a:solidFill>
                <a:srgbClr val="0070C0"/>
              </a:solidFill>
              <a:latin typeface="Times New Roman" panose="02020603050405020304" pitchFamily="18" charset="0"/>
              <a:cs typeface="Times New Roman" panose="02020603050405020304" pitchFamily="18" charset="0"/>
            </a:endParaRPr>
          </a:p>
        </p:txBody>
      </p:sp>
      <p:sp>
        <p:nvSpPr>
          <p:cNvPr id="8" name="Rectangle 7"/>
          <p:cNvSpPr/>
          <p:nvPr/>
        </p:nvSpPr>
        <p:spPr>
          <a:xfrm>
            <a:off x="5422089" y="4466835"/>
            <a:ext cx="4485990" cy="6244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smtClean="0">
                <a:solidFill>
                  <a:srgbClr val="002060"/>
                </a:solidFill>
                <a:latin typeface="Times New Roman" panose="02020603050405020304" pitchFamily="18" charset="0"/>
                <a:cs typeface="Times New Roman" panose="02020603050405020304" pitchFamily="18" charset="0"/>
              </a:rPr>
              <a:t>Ảnh</a:t>
            </a:r>
            <a:r>
              <a:rPr lang="en-US" b="1" dirty="0" smtClean="0">
                <a:solidFill>
                  <a:srgbClr val="002060"/>
                </a:solidFill>
                <a:latin typeface="Times New Roman" panose="02020603050405020304" pitchFamily="18" charset="0"/>
                <a:cs typeface="Times New Roman" panose="02020603050405020304" pitchFamily="18" charset="0"/>
              </a:rPr>
              <a:t> </a:t>
            </a:r>
            <a:r>
              <a:rPr lang="en-US" b="1" dirty="0" err="1" smtClean="0">
                <a:solidFill>
                  <a:srgbClr val="002060"/>
                </a:solidFill>
                <a:latin typeface="Times New Roman" panose="02020603050405020304" pitchFamily="18" charset="0"/>
                <a:cs typeface="Times New Roman" panose="02020603050405020304" pitchFamily="18" charset="0"/>
              </a:rPr>
              <a:t>mặt</a:t>
            </a:r>
            <a:r>
              <a:rPr lang="en-US" b="1" dirty="0" smtClean="0">
                <a:solidFill>
                  <a:srgbClr val="002060"/>
                </a:solidFill>
                <a:latin typeface="Times New Roman" panose="02020603050405020304" pitchFamily="18" charset="0"/>
                <a:cs typeface="Times New Roman" panose="02020603050405020304" pitchFamily="18" charset="0"/>
              </a:rPr>
              <a:t> </a:t>
            </a:r>
            <a:r>
              <a:rPr lang="en-US" b="1" dirty="0" err="1" smtClean="0">
                <a:solidFill>
                  <a:srgbClr val="002060"/>
                </a:solidFill>
                <a:latin typeface="Times New Roman" panose="02020603050405020304" pitchFamily="18" charset="0"/>
                <a:cs typeface="Times New Roman" panose="02020603050405020304" pitchFamily="18" charset="0"/>
              </a:rPr>
              <a:t>sau</a:t>
            </a:r>
            <a:r>
              <a:rPr lang="en-US" b="1" dirty="0" smtClean="0">
                <a:solidFill>
                  <a:srgbClr val="002060"/>
                </a:solidFill>
                <a:latin typeface="Times New Roman" panose="02020603050405020304" pitchFamily="18" charset="0"/>
                <a:cs typeface="Times New Roman" panose="02020603050405020304" pitchFamily="18" charset="0"/>
              </a:rPr>
              <a:t> CCCD/CMND/</a:t>
            </a:r>
            <a:r>
              <a:rPr lang="en-US" b="1" dirty="0" err="1" smtClean="0">
                <a:solidFill>
                  <a:srgbClr val="002060"/>
                </a:solidFill>
                <a:latin typeface="Times New Roman" panose="02020603050405020304" pitchFamily="18" charset="0"/>
                <a:cs typeface="Times New Roman" panose="02020603050405020304" pitchFamily="18" charset="0"/>
              </a:rPr>
              <a:t>Hộ</a:t>
            </a:r>
            <a:r>
              <a:rPr lang="en-US" b="1" dirty="0" smtClean="0">
                <a:solidFill>
                  <a:srgbClr val="002060"/>
                </a:solidFill>
                <a:latin typeface="Times New Roman" panose="02020603050405020304" pitchFamily="18" charset="0"/>
                <a:cs typeface="Times New Roman" panose="02020603050405020304" pitchFamily="18" charset="0"/>
              </a:rPr>
              <a:t> </a:t>
            </a:r>
            <a:r>
              <a:rPr lang="en-US" b="1" dirty="0" err="1" smtClean="0">
                <a:solidFill>
                  <a:srgbClr val="002060"/>
                </a:solidFill>
                <a:latin typeface="Times New Roman" panose="02020603050405020304" pitchFamily="18" charset="0"/>
                <a:cs typeface="Times New Roman" panose="02020603050405020304" pitchFamily="18" charset="0"/>
              </a:rPr>
              <a:t>chiếu</a:t>
            </a:r>
            <a:endParaRPr lang="en-US" b="1" dirty="0" smtClean="0">
              <a:solidFill>
                <a:srgbClr val="002060"/>
              </a:solidFill>
              <a:latin typeface="Times New Roman" panose="02020603050405020304" pitchFamily="18" charset="0"/>
              <a:cs typeface="Times New Roman" panose="02020603050405020304" pitchFamily="18" charset="0"/>
            </a:endParaRPr>
          </a:p>
          <a:p>
            <a:pPr algn="ctr"/>
            <a:endParaRPr lang="en-US" b="1" dirty="0">
              <a:solidFill>
                <a:srgbClr val="0070C0"/>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t="4695" b="5916"/>
          <a:stretch/>
        </p:blipFill>
        <p:spPr>
          <a:xfrm>
            <a:off x="1699117" y="831807"/>
            <a:ext cx="3248526" cy="5872766"/>
          </a:xfrm>
          <a:prstGeom prst="rect">
            <a:avLst/>
          </a:prstGeom>
          <a:ln>
            <a:solidFill>
              <a:srgbClr val="002060"/>
            </a:solidFill>
          </a:ln>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t="9336" b="34046"/>
          <a:stretch/>
        </p:blipFill>
        <p:spPr>
          <a:xfrm>
            <a:off x="2893650" y="1338596"/>
            <a:ext cx="934192" cy="777148"/>
          </a:xfrm>
          <a:prstGeom prst="roundRect">
            <a:avLst/>
          </a:prstGeom>
          <a:ln>
            <a:solidFill>
              <a:schemeClr val="accent6">
                <a:lumMod val="75000"/>
              </a:schemeClr>
            </a:solidFill>
            <a:prstDash val="dash"/>
          </a:ln>
        </p:spPr>
      </p:pic>
      <p:sp>
        <p:nvSpPr>
          <p:cNvPr id="13" name="Right Arrow 12"/>
          <p:cNvSpPr/>
          <p:nvPr/>
        </p:nvSpPr>
        <p:spPr>
          <a:xfrm>
            <a:off x="3185307" y="6195341"/>
            <a:ext cx="1068947" cy="296214"/>
          </a:xfrm>
          <a:prstGeom prst="rightArrow">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hape 93">
            <a:extLst>
              <a:ext uri="{FF2B5EF4-FFF2-40B4-BE49-F238E27FC236}">
                <a16:creationId xmlns="" xmlns:a16="http://schemas.microsoft.com/office/drawing/2014/main" id="{2E45BA2A-C81B-4F4E-83DC-A7B2098BE738}"/>
              </a:ext>
            </a:extLst>
          </p:cNvPr>
          <p:cNvSpPr/>
          <p:nvPr/>
        </p:nvSpPr>
        <p:spPr>
          <a:xfrm>
            <a:off x="1915412" y="165408"/>
            <a:ext cx="8361177" cy="487313"/>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defRPr sz="2600">
                <a:solidFill>
                  <a:srgbClr val="3F3F3F"/>
                </a:solidFill>
                <a:latin typeface="PT Sans"/>
                <a:ea typeface="PT Sans"/>
                <a:cs typeface="PT Sans"/>
                <a:sym typeface="PT Sans"/>
              </a:defRPr>
            </a:lvl1pPr>
          </a:lstStyle>
          <a:p>
            <a:pPr algn="just"/>
            <a:r>
              <a:rPr lang="pt-BR" sz="2500" b="1" dirty="0">
                <a:solidFill>
                  <a:srgbClr val="002060"/>
                </a:solidFill>
                <a:latin typeface="Times New Roman" panose="02020603050405020304" pitchFamily="18" charset="0"/>
                <a:cs typeface="Times New Roman" panose="02020603050405020304" pitchFamily="18" charset="0"/>
              </a:rPr>
              <a:t>HƯỚNG DẪN </a:t>
            </a:r>
            <a:r>
              <a:rPr lang="pt-BR" sz="2500" b="1" dirty="0" smtClean="0">
                <a:solidFill>
                  <a:srgbClr val="002060"/>
                </a:solidFill>
                <a:latin typeface="Times New Roman" panose="02020603050405020304" pitchFamily="18" charset="0"/>
                <a:cs typeface="Times New Roman" panose="02020603050405020304" pitchFamily="18" charset="0"/>
              </a:rPr>
              <a:t>CÀI ĐẶT VÀ </a:t>
            </a:r>
            <a:r>
              <a:rPr lang="pt-BR" sz="2500" b="1" dirty="0">
                <a:solidFill>
                  <a:srgbClr val="002060"/>
                </a:solidFill>
                <a:latin typeface="Times New Roman" panose="02020603050405020304" pitchFamily="18" charset="0"/>
                <a:cs typeface="Times New Roman" panose="02020603050405020304" pitchFamily="18" charset="0"/>
              </a:rPr>
              <a:t>SỬ DỤNG </a:t>
            </a:r>
            <a:r>
              <a:rPr lang="pt-BR" sz="2500" b="1" dirty="0" smtClean="0">
                <a:solidFill>
                  <a:srgbClr val="002060"/>
                </a:solidFill>
                <a:latin typeface="Times New Roman" panose="02020603050405020304" pitchFamily="18" charset="0"/>
                <a:cs typeface="Times New Roman" panose="02020603050405020304" pitchFamily="18" charset="0"/>
              </a:rPr>
              <a:t>ỨNG DỤNG VssID</a:t>
            </a:r>
            <a:endParaRPr lang="pt-BR" sz="2500" b="1" dirty="0">
              <a:solidFill>
                <a:srgbClr val="00206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5411" y="4108120"/>
            <a:ext cx="1912431" cy="1283937"/>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56448" y="2523403"/>
            <a:ext cx="1914207" cy="1177059"/>
          </a:xfrm>
          <a:prstGeom prst="rect">
            <a:avLst/>
          </a:prstGeom>
        </p:spPr>
      </p:pic>
    </p:spTree>
    <p:extLst>
      <p:ext uri="{BB962C8B-B14F-4D97-AF65-F5344CB8AC3E}">
        <p14:creationId xmlns:p14="http://schemas.microsoft.com/office/powerpoint/2010/main" val="34720385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6048" y="1099289"/>
            <a:ext cx="3200381" cy="5566936"/>
          </a:xfrm>
          <a:prstGeom prst="rect">
            <a:avLst/>
          </a:prstGeom>
          <a:ln>
            <a:solidFill>
              <a:srgbClr val="002060"/>
            </a:solidFill>
          </a:ln>
        </p:spPr>
      </p:pic>
      <p:sp>
        <p:nvSpPr>
          <p:cNvPr id="3" name="Rectangle 2"/>
          <p:cNvSpPr/>
          <p:nvPr/>
        </p:nvSpPr>
        <p:spPr>
          <a:xfrm>
            <a:off x="5384862" y="1446473"/>
            <a:ext cx="4485990" cy="6244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smtClean="0">
                <a:solidFill>
                  <a:srgbClr val="0070C0"/>
                </a:solidFill>
                <a:latin typeface="Times New Roman" panose="02020603050405020304" pitchFamily="18" charset="0"/>
                <a:cs typeface="Times New Roman" panose="02020603050405020304" pitchFamily="18" charset="0"/>
              </a:rPr>
              <a:t>Chọn</a:t>
            </a:r>
            <a:r>
              <a:rPr lang="en-US" b="1" dirty="0" smtClean="0">
                <a:solidFill>
                  <a:srgbClr val="0070C0"/>
                </a:solidFill>
                <a:latin typeface="Times New Roman" panose="02020603050405020304" pitchFamily="18" charset="0"/>
                <a:cs typeface="Times New Roman" panose="02020603050405020304" pitchFamily="18" charset="0"/>
              </a:rPr>
              <a:t> </a:t>
            </a:r>
            <a:r>
              <a:rPr lang="en-US" b="1" dirty="0" err="1" smtClean="0">
                <a:solidFill>
                  <a:srgbClr val="0070C0"/>
                </a:solidFill>
                <a:latin typeface="Times New Roman" panose="02020603050405020304" pitchFamily="18" charset="0"/>
                <a:cs typeface="Times New Roman" panose="02020603050405020304" pitchFamily="18" charset="0"/>
              </a:rPr>
              <a:t>cơ</a:t>
            </a:r>
            <a:r>
              <a:rPr lang="en-US" b="1" dirty="0" smtClean="0">
                <a:solidFill>
                  <a:srgbClr val="0070C0"/>
                </a:solidFill>
                <a:latin typeface="Times New Roman" panose="02020603050405020304" pitchFamily="18" charset="0"/>
                <a:cs typeface="Times New Roman" panose="02020603050405020304" pitchFamily="18" charset="0"/>
              </a:rPr>
              <a:t> </a:t>
            </a:r>
            <a:r>
              <a:rPr lang="en-US" b="1" dirty="0" err="1" smtClean="0">
                <a:solidFill>
                  <a:srgbClr val="0070C0"/>
                </a:solidFill>
                <a:latin typeface="Times New Roman" panose="02020603050405020304" pitchFamily="18" charset="0"/>
                <a:cs typeface="Times New Roman" panose="02020603050405020304" pitchFamily="18" charset="0"/>
              </a:rPr>
              <a:t>quan</a:t>
            </a:r>
            <a:r>
              <a:rPr lang="en-US" b="1" dirty="0" smtClean="0">
                <a:solidFill>
                  <a:srgbClr val="0070C0"/>
                </a:solidFill>
                <a:latin typeface="Times New Roman" panose="02020603050405020304" pitchFamily="18" charset="0"/>
                <a:cs typeface="Times New Roman" panose="02020603050405020304" pitchFamily="18" charset="0"/>
              </a:rPr>
              <a:t> BHXH </a:t>
            </a:r>
            <a:r>
              <a:rPr lang="en-US" b="1" dirty="0" err="1" smtClean="0">
                <a:solidFill>
                  <a:srgbClr val="0070C0"/>
                </a:solidFill>
                <a:latin typeface="Times New Roman" panose="02020603050405020304" pitchFamily="18" charset="0"/>
                <a:cs typeface="Times New Roman" panose="02020603050405020304" pitchFamily="18" charset="0"/>
              </a:rPr>
              <a:t>tiếp</a:t>
            </a:r>
            <a:r>
              <a:rPr lang="en-US" b="1" dirty="0" smtClean="0">
                <a:solidFill>
                  <a:srgbClr val="0070C0"/>
                </a:solidFill>
                <a:latin typeface="Times New Roman" panose="02020603050405020304" pitchFamily="18" charset="0"/>
                <a:cs typeface="Times New Roman" panose="02020603050405020304" pitchFamily="18" charset="0"/>
              </a:rPr>
              <a:t> </a:t>
            </a:r>
            <a:r>
              <a:rPr lang="en-US" b="1" dirty="0" err="1" smtClean="0">
                <a:solidFill>
                  <a:srgbClr val="0070C0"/>
                </a:solidFill>
                <a:latin typeface="Times New Roman" panose="02020603050405020304" pitchFamily="18" charset="0"/>
                <a:cs typeface="Times New Roman" panose="02020603050405020304" pitchFamily="18" charset="0"/>
              </a:rPr>
              <a:t>nhận</a:t>
            </a:r>
            <a:r>
              <a:rPr lang="en-US" b="1" dirty="0" smtClean="0">
                <a:solidFill>
                  <a:srgbClr val="0070C0"/>
                </a:solidFill>
                <a:latin typeface="Times New Roman" panose="02020603050405020304" pitchFamily="18" charset="0"/>
                <a:cs typeface="Times New Roman" panose="02020603050405020304" pitchFamily="18" charset="0"/>
              </a:rPr>
              <a:t> </a:t>
            </a:r>
            <a:r>
              <a:rPr lang="en-US" b="1" dirty="0" err="1" smtClean="0">
                <a:solidFill>
                  <a:srgbClr val="0070C0"/>
                </a:solidFill>
                <a:latin typeface="Times New Roman" panose="02020603050405020304" pitchFamily="18" charset="0"/>
                <a:cs typeface="Times New Roman" panose="02020603050405020304" pitchFamily="18" charset="0"/>
              </a:rPr>
              <a:t>hồ</a:t>
            </a:r>
            <a:r>
              <a:rPr lang="en-US" b="1" dirty="0" smtClean="0">
                <a:solidFill>
                  <a:srgbClr val="0070C0"/>
                </a:solidFill>
                <a:latin typeface="Times New Roman" panose="02020603050405020304" pitchFamily="18" charset="0"/>
                <a:cs typeface="Times New Roman" panose="02020603050405020304" pitchFamily="18" charset="0"/>
              </a:rPr>
              <a:t> </a:t>
            </a:r>
            <a:r>
              <a:rPr lang="en-US" b="1" dirty="0" err="1" smtClean="0">
                <a:solidFill>
                  <a:srgbClr val="0070C0"/>
                </a:solidFill>
                <a:latin typeface="Times New Roman" panose="02020603050405020304" pitchFamily="18" charset="0"/>
                <a:cs typeface="Times New Roman" panose="02020603050405020304" pitchFamily="18" charset="0"/>
              </a:rPr>
              <a:t>sơ</a:t>
            </a:r>
            <a:endParaRPr lang="en-US" b="1" dirty="0">
              <a:solidFill>
                <a:srgbClr val="0070C0"/>
              </a:solidFill>
              <a:latin typeface="Times New Roman" panose="02020603050405020304" pitchFamily="18" charset="0"/>
              <a:cs typeface="Times New Roman" panose="02020603050405020304" pitchFamily="18" charset="0"/>
            </a:endParaRPr>
          </a:p>
        </p:txBody>
      </p:sp>
      <p:sp>
        <p:nvSpPr>
          <p:cNvPr id="4" name="Rectangle 3"/>
          <p:cNvSpPr/>
          <p:nvPr/>
        </p:nvSpPr>
        <p:spPr>
          <a:xfrm>
            <a:off x="5384862" y="2579814"/>
            <a:ext cx="4485990" cy="6244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smtClean="0">
                <a:solidFill>
                  <a:srgbClr val="0070C0"/>
                </a:solidFill>
                <a:latin typeface="Times New Roman" panose="02020603050405020304" pitchFamily="18" charset="0"/>
                <a:cs typeface="Times New Roman" panose="02020603050405020304" pitchFamily="18" charset="0"/>
              </a:rPr>
              <a:t>Nhập</a:t>
            </a:r>
            <a:r>
              <a:rPr lang="en-US" b="1" dirty="0" smtClean="0">
                <a:solidFill>
                  <a:srgbClr val="0070C0"/>
                </a:solidFill>
                <a:latin typeface="Times New Roman" panose="02020603050405020304" pitchFamily="18" charset="0"/>
                <a:cs typeface="Times New Roman" panose="02020603050405020304" pitchFamily="18" charset="0"/>
              </a:rPr>
              <a:t> </a:t>
            </a:r>
            <a:r>
              <a:rPr lang="en-US" b="1" dirty="0" err="1" smtClean="0">
                <a:solidFill>
                  <a:srgbClr val="0070C0"/>
                </a:solidFill>
                <a:latin typeface="Times New Roman" panose="02020603050405020304" pitchFamily="18" charset="0"/>
                <a:cs typeface="Times New Roman" panose="02020603050405020304" pitchFamily="18" charset="0"/>
              </a:rPr>
              <a:t>địa</a:t>
            </a:r>
            <a:r>
              <a:rPr lang="en-US" b="1" dirty="0" smtClean="0">
                <a:solidFill>
                  <a:srgbClr val="0070C0"/>
                </a:solidFill>
                <a:latin typeface="Times New Roman" panose="02020603050405020304" pitchFamily="18" charset="0"/>
                <a:cs typeface="Times New Roman" panose="02020603050405020304" pitchFamily="18" charset="0"/>
              </a:rPr>
              <a:t> </a:t>
            </a:r>
            <a:r>
              <a:rPr lang="en-US" b="1" dirty="0" err="1" smtClean="0">
                <a:solidFill>
                  <a:srgbClr val="0070C0"/>
                </a:solidFill>
                <a:latin typeface="Times New Roman" panose="02020603050405020304" pitchFamily="18" charset="0"/>
                <a:cs typeface="Times New Roman" panose="02020603050405020304" pitchFamily="18" charset="0"/>
              </a:rPr>
              <a:t>chỉ</a:t>
            </a:r>
            <a:r>
              <a:rPr lang="en-US" b="1" dirty="0" smtClean="0">
                <a:solidFill>
                  <a:srgbClr val="0070C0"/>
                </a:solidFill>
                <a:latin typeface="Times New Roman" panose="02020603050405020304" pitchFamily="18" charset="0"/>
                <a:cs typeface="Times New Roman" panose="02020603050405020304" pitchFamily="18" charset="0"/>
              </a:rPr>
              <a:t> email </a:t>
            </a:r>
            <a:r>
              <a:rPr lang="en-US" b="1" dirty="0" err="1" smtClean="0">
                <a:solidFill>
                  <a:srgbClr val="0070C0"/>
                </a:solidFill>
                <a:latin typeface="Times New Roman" panose="02020603050405020304" pitchFamily="18" charset="0"/>
                <a:cs typeface="Times New Roman" panose="02020603050405020304" pitchFamily="18" charset="0"/>
              </a:rPr>
              <a:t>để</a:t>
            </a:r>
            <a:r>
              <a:rPr lang="en-US" b="1" dirty="0" smtClean="0">
                <a:solidFill>
                  <a:srgbClr val="0070C0"/>
                </a:solidFill>
                <a:latin typeface="Times New Roman" panose="02020603050405020304" pitchFamily="18" charset="0"/>
                <a:cs typeface="Times New Roman" panose="02020603050405020304" pitchFamily="18" charset="0"/>
              </a:rPr>
              <a:t> </a:t>
            </a:r>
            <a:r>
              <a:rPr lang="en-US" b="1" dirty="0" err="1" smtClean="0">
                <a:solidFill>
                  <a:srgbClr val="0070C0"/>
                </a:solidFill>
                <a:latin typeface="Times New Roman" panose="02020603050405020304" pitchFamily="18" charset="0"/>
                <a:cs typeface="Times New Roman" panose="02020603050405020304" pitchFamily="18" charset="0"/>
              </a:rPr>
              <a:t>nhận</a:t>
            </a:r>
            <a:r>
              <a:rPr lang="en-US" b="1" dirty="0" smtClean="0">
                <a:solidFill>
                  <a:srgbClr val="0070C0"/>
                </a:solidFill>
                <a:latin typeface="Times New Roman" panose="02020603050405020304" pitchFamily="18" charset="0"/>
                <a:cs typeface="Times New Roman" panose="02020603050405020304" pitchFamily="18" charset="0"/>
              </a:rPr>
              <a:t> </a:t>
            </a:r>
            <a:r>
              <a:rPr lang="en-US" b="1" dirty="0" err="1" smtClean="0">
                <a:solidFill>
                  <a:srgbClr val="0070C0"/>
                </a:solidFill>
                <a:latin typeface="Times New Roman" panose="02020603050405020304" pitchFamily="18" charset="0"/>
                <a:cs typeface="Times New Roman" panose="02020603050405020304" pitchFamily="18" charset="0"/>
              </a:rPr>
              <a:t>tờ</a:t>
            </a:r>
            <a:r>
              <a:rPr lang="en-US" b="1" dirty="0" smtClean="0">
                <a:solidFill>
                  <a:srgbClr val="0070C0"/>
                </a:solidFill>
                <a:latin typeface="Times New Roman" panose="02020603050405020304" pitchFamily="18" charset="0"/>
                <a:cs typeface="Times New Roman" panose="02020603050405020304" pitchFamily="18" charset="0"/>
              </a:rPr>
              <a:t> </a:t>
            </a:r>
            <a:r>
              <a:rPr lang="en-US" b="1" dirty="0" err="1" smtClean="0">
                <a:solidFill>
                  <a:srgbClr val="0070C0"/>
                </a:solidFill>
                <a:latin typeface="Times New Roman" panose="02020603050405020304" pitchFamily="18" charset="0"/>
                <a:cs typeface="Times New Roman" panose="02020603050405020304" pitchFamily="18" charset="0"/>
              </a:rPr>
              <a:t>khai</a:t>
            </a:r>
            <a:endParaRPr lang="en-US" b="1" dirty="0">
              <a:solidFill>
                <a:srgbClr val="0070C0"/>
              </a:solidFill>
              <a:latin typeface="Times New Roman" panose="02020603050405020304" pitchFamily="18" charset="0"/>
              <a:cs typeface="Times New Roman" panose="02020603050405020304" pitchFamily="18" charset="0"/>
            </a:endParaRPr>
          </a:p>
        </p:txBody>
      </p:sp>
      <p:sp>
        <p:nvSpPr>
          <p:cNvPr id="5" name="Rectangle 4"/>
          <p:cNvSpPr/>
          <p:nvPr/>
        </p:nvSpPr>
        <p:spPr>
          <a:xfrm>
            <a:off x="5384861" y="6041749"/>
            <a:ext cx="4949629" cy="6244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smtClean="0">
                <a:solidFill>
                  <a:srgbClr val="0070C0"/>
                </a:solidFill>
                <a:latin typeface="Times New Roman" panose="02020603050405020304" pitchFamily="18" charset="0"/>
                <a:cs typeface="Times New Roman" panose="02020603050405020304" pitchFamily="18" charset="0"/>
              </a:rPr>
              <a:t>Sau</a:t>
            </a:r>
            <a:r>
              <a:rPr lang="en-US" b="1" dirty="0" smtClean="0">
                <a:solidFill>
                  <a:srgbClr val="0070C0"/>
                </a:solidFill>
                <a:latin typeface="Times New Roman" panose="02020603050405020304" pitchFamily="18" charset="0"/>
                <a:cs typeface="Times New Roman" panose="02020603050405020304" pitchFamily="18" charset="0"/>
              </a:rPr>
              <a:t> </a:t>
            </a:r>
            <a:r>
              <a:rPr lang="en-US" b="1" dirty="0" err="1" smtClean="0">
                <a:solidFill>
                  <a:srgbClr val="0070C0"/>
                </a:solidFill>
                <a:latin typeface="Times New Roman" panose="02020603050405020304" pitchFamily="18" charset="0"/>
                <a:cs typeface="Times New Roman" panose="02020603050405020304" pitchFamily="18" charset="0"/>
              </a:rPr>
              <a:t>khi</a:t>
            </a:r>
            <a:r>
              <a:rPr lang="en-US" b="1" dirty="0" smtClean="0">
                <a:solidFill>
                  <a:srgbClr val="0070C0"/>
                </a:solidFill>
                <a:latin typeface="Times New Roman" panose="02020603050405020304" pitchFamily="18" charset="0"/>
                <a:cs typeface="Times New Roman" panose="02020603050405020304" pitchFamily="18" charset="0"/>
              </a:rPr>
              <a:t> </a:t>
            </a:r>
            <a:r>
              <a:rPr lang="en-US" b="1" dirty="0" err="1" smtClean="0">
                <a:solidFill>
                  <a:srgbClr val="0070C0"/>
                </a:solidFill>
                <a:latin typeface="Times New Roman" panose="02020603050405020304" pitchFamily="18" charset="0"/>
                <a:cs typeface="Times New Roman" panose="02020603050405020304" pitchFamily="18" charset="0"/>
              </a:rPr>
              <a:t>cập</a:t>
            </a:r>
            <a:r>
              <a:rPr lang="en-US" b="1" dirty="0" smtClean="0">
                <a:solidFill>
                  <a:srgbClr val="0070C0"/>
                </a:solidFill>
                <a:latin typeface="Times New Roman" panose="02020603050405020304" pitchFamily="18" charset="0"/>
                <a:cs typeface="Times New Roman" panose="02020603050405020304" pitchFamily="18" charset="0"/>
              </a:rPr>
              <a:t> </a:t>
            </a:r>
            <a:r>
              <a:rPr lang="en-US" b="1" dirty="0" err="1" smtClean="0">
                <a:solidFill>
                  <a:srgbClr val="0070C0"/>
                </a:solidFill>
                <a:latin typeface="Times New Roman" panose="02020603050405020304" pitchFamily="18" charset="0"/>
                <a:cs typeface="Times New Roman" panose="02020603050405020304" pitchFamily="18" charset="0"/>
              </a:rPr>
              <a:t>nhật</a:t>
            </a:r>
            <a:r>
              <a:rPr lang="en-US" b="1" dirty="0" smtClean="0">
                <a:solidFill>
                  <a:srgbClr val="0070C0"/>
                </a:solidFill>
                <a:latin typeface="Times New Roman" panose="02020603050405020304" pitchFamily="18" charset="0"/>
                <a:cs typeface="Times New Roman" panose="02020603050405020304" pitchFamily="18" charset="0"/>
              </a:rPr>
              <a:t> </a:t>
            </a:r>
            <a:r>
              <a:rPr lang="en-US" b="1" dirty="0" err="1" smtClean="0">
                <a:solidFill>
                  <a:srgbClr val="0070C0"/>
                </a:solidFill>
                <a:latin typeface="Times New Roman" panose="02020603050405020304" pitchFamily="18" charset="0"/>
                <a:cs typeface="Times New Roman" panose="02020603050405020304" pitchFamily="18" charset="0"/>
              </a:rPr>
              <a:t>đầy</a:t>
            </a:r>
            <a:r>
              <a:rPr lang="en-US" b="1" dirty="0" smtClean="0">
                <a:solidFill>
                  <a:srgbClr val="0070C0"/>
                </a:solidFill>
                <a:latin typeface="Times New Roman" panose="02020603050405020304" pitchFamily="18" charset="0"/>
                <a:cs typeface="Times New Roman" panose="02020603050405020304" pitchFamily="18" charset="0"/>
              </a:rPr>
              <a:t> </a:t>
            </a:r>
            <a:r>
              <a:rPr lang="en-US" b="1" dirty="0" err="1" smtClean="0">
                <a:solidFill>
                  <a:srgbClr val="0070C0"/>
                </a:solidFill>
                <a:latin typeface="Times New Roman" panose="02020603050405020304" pitchFamily="18" charset="0"/>
                <a:cs typeface="Times New Roman" panose="02020603050405020304" pitchFamily="18" charset="0"/>
              </a:rPr>
              <a:t>đủ</a:t>
            </a:r>
            <a:r>
              <a:rPr lang="en-US" b="1" dirty="0" smtClean="0">
                <a:solidFill>
                  <a:srgbClr val="0070C0"/>
                </a:solidFill>
                <a:latin typeface="Times New Roman" panose="02020603050405020304" pitchFamily="18" charset="0"/>
                <a:cs typeface="Times New Roman" panose="02020603050405020304" pitchFamily="18" charset="0"/>
              </a:rPr>
              <a:t> </a:t>
            </a:r>
            <a:r>
              <a:rPr lang="en-US" b="1" dirty="0" err="1" smtClean="0">
                <a:solidFill>
                  <a:srgbClr val="0070C0"/>
                </a:solidFill>
                <a:latin typeface="Times New Roman" panose="02020603050405020304" pitchFamily="18" charset="0"/>
                <a:cs typeface="Times New Roman" panose="02020603050405020304" pitchFamily="18" charset="0"/>
              </a:rPr>
              <a:t>các</a:t>
            </a:r>
            <a:r>
              <a:rPr lang="en-US" b="1" dirty="0" smtClean="0">
                <a:solidFill>
                  <a:srgbClr val="0070C0"/>
                </a:solidFill>
                <a:latin typeface="Times New Roman" panose="02020603050405020304" pitchFamily="18" charset="0"/>
                <a:cs typeface="Times New Roman" panose="02020603050405020304" pitchFamily="18" charset="0"/>
              </a:rPr>
              <a:t> </a:t>
            </a:r>
            <a:r>
              <a:rPr lang="en-US" b="1" dirty="0" err="1" smtClean="0">
                <a:solidFill>
                  <a:srgbClr val="0070C0"/>
                </a:solidFill>
                <a:latin typeface="Times New Roman" panose="02020603050405020304" pitchFamily="18" charset="0"/>
                <a:cs typeface="Times New Roman" panose="02020603050405020304" pitchFamily="18" charset="0"/>
              </a:rPr>
              <a:t>thông</a:t>
            </a:r>
            <a:r>
              <a:rPr lang="en-US" b="1" dirty="0" smtClean="0">
                <a:solidFill>
                  <a:srgbClr val="0070C0"/>
                </a:solidFill>
                <a:latin typeface="Times New Roman" panose="02020603050405020304" pitchFamily="18" charset="0"/>
                <a:cs typeface="Times New Roman" panose="02020603050405020304" pitchFamily="18" charset="0"/>
              </a:rPr>
              <a:t> tin </a:t>
            </a:r>
            <a:r>
              <a:rPr lang="en-US" b="1" dirty="0" err="1" smtClean="0">
                <a:solidFill>
                  <a:srgbClr val="0070C0"/>
                </a:solidFill>
                <a:latin typeface="Times New Roman" panose="02020603050405020304" pitchFamily="18" charset="0"/>
                <a:cs typeface="Times New Roman" panose="02020603050405020304" pitchFamily="18" charset="0"/>
              </a:rPr>
              <a:t>bấm</a:t>
            </a:r>
            <a:r>
              <a:rPr lang="en-US" b="1" dirty="0" smtClean="0">
                <a:solidFill>
                  <a:srgbClr val="0070C0"/>
                </a:solidFill>
                <a:latin typeface="Times New Roman" panose="02020603050405020304" pitchFamily="18" charset="0"/>
                <a:cs typeface="Times New Roman" panose="02020603050405020304" pitchFamily="18" charset="0"/>
              </a:rPr>
              <a:t> </a:t>
            </a:r>
            <a:r>
              <a:rPr lang="en-US" b="1" dirty="0" err="1" smtClean="0">
                <a:solidFill>
                  <a:srgbClr val="0070C0"/>
                </a:solidFill>
                <a:latin typeface="Times New Roman" panose="02020603050405020304" pitchFamily="18" charset="0"/>
                <a:cs typeface="Times New Roman" panose="02020603050405020304" pitchFamily="18" charset="0"/>
              </a:rPr>
              <a:t>Gửi</a:t>
            </a:r>
            <a:endParaRPr lang="en-US" b="1" dirty="0">
              <a:solidFill>
                <a:srgbClr val="0070C0"/>
              </a:solidFill>
              <a:latin typeface="Times New Roman" panose="02020603050405020304" pitchFamily="18" charset="0"/>
              <a:cs typeface="Times New Roman" panose="02020603050405020304" pitchFamily="18" charset="0"/>
            </a:endParaRPr>
          </a:p>
        </p:txBody>
      </p:sp>
      <p:sp>
        <p:nvSpPr>
          <p:cNvPr id="6" name="Right Arrow 5"/>
          <p:cNvSpPr/>
          <p:nvPr/>
        </p:nvSpPr>
        <p:spPr>
          <a:xfrm>
            <a:off x="3560203" y="6202586"/>
            <a:ext cx="734096" cy="360608"/>
          </a:xfrm>
          <a:prstGeom prst="rightArrow">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435966" y="6215465"/>
            <a:ext cx="257578" cy="2704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a:off x="4878775" y="1570726"/>
            <a:ext cx="433739" cy="375969"/>
          </a:xfrm>
          <a:prstGeom prst="leftArrow">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a:off x="4878774" y="2704067"/>
            <a:ext cx="433739" cy="375969"/>
          </a:xfrm>
          <a:prstGeom prst="leftArrow">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hape 93">
            <a:extLst>
              <a:ext uri="{FF2B5EF4-FFF2-40B4-BE49-F238E27FC236}">
                <a16:creationId xmlns="" xmlns:a16="http://schemas.microsoft.com/office/drawing/2014/main" id="{2E45BA2A-C81B-4F4E-83DC-A7B2098BE738}"/>
              </a:ext>
            </a:extLst>
          </p:cNvPr>
          <p:cNvSpPr/>
          <p:nvPr/>
        </p:nvSpPr>
        <p:spPr>
          <a:xfrm>
            <a:off x="1915412" y="165408"/>
            <a:ext cx="8361177" cy="487313"/>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defRPr sz="2600">
                <a:solidFill>
                  <a:srgbClr val="3F3F3F"/>
                </a:solidFill>
                <a:latin typeface="PT Sans"/>
                <a:ea typeface="PT Sans"/>
                <a:cs typeface="PT Sans"/>
                <a:sym typeface="PT Sans"/>
              </a:defRPr>
            </a:lvl1pPr>
          </a:lstStyle>
          <a:p>
            <a:pPr algn="just"/>
            <a:r>
              <a:rPr lang="pt-BR" sz="2500" b="1" dirty="0">
                <a:solidFill>
                  <a:srgbClr val="002060"/>
                </a:solidFill>
                <a:latin typeface="Times New Roman" panose="02020603050405020304" pitchFamily="18" charset="0"/>
                <a:cs typeface="Times New Roman" panose="02020603050405020304" pitchFamily="18" charset="0"/>
              </a:rPr>
              <a:t>HƯỚNG DẪN </a:t>
            </a:r>
            <a:r>
              <a:rPr lang="pt-BR" sz="2500" b="1" dirty="0" smtClean="0">
                <a:solidFill>
                  <a:srgbClr val="002060"/>
                </a:solidFill>
                <a:latin typeface="Times New Roman" panose="02020603050405020304" pitchFamily="18" charset="0"/>
                <a:cs typeface="Times New Roman" panose="02020603050405020304" pitchFamily="18" charset="0"/>
              </a:rPr>
              <a:t>CÀI ĐẶT VÀ </a:t>
            </a:r>
            <a:r>
              <a:rPr lang="pt-BR" sz="2500" b="1" dirty="0">
                <a:solidFill>
                  <a:srgbClr val="002060"/>
                </a:solidFill>
                <a:latin typeface="Times New Roman" panose="02020603050405020304" pitchFamily="18" charset="0"/>
                <a:cs typeface="Times New Roman" panose="02020603050405020304" pitchFamily="18" charset="0"/>
              </a:rPr>
              <a:t>SỬ DỤNG </a:t>
            </a:r>
            <a:r>
              <a:rPr lang="pt-BR" sz="2500" b="1" dirty="0" smtClean="0">
                <a:solidFill>
                  <a:srgbClr val="002060"/>
                </a:solidFill>
                <a:latin typeface="Times New Roman" panose="02020603050405020304" pitchFamily="18" charset="0"/>
                <a:cs typeface="Times New Roman" panose="02020603050405020304" pitchFamily="18" charset="0"/>
              </a:rPr>
              <a:t>ỨNG DỤNG VssID</a:t>
            </a:r>
            <a:endParaRPr lang="pt-BR" sz="25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02579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5035" y="1603485"/>
            <a:ext cx="6372225" cy="4352925"/>
          </a:xfrm>
          <a:prstGeom prst="rect">
            <a:avLst/>
          </a:prstGeom>
          <a:ln>
            <a:solidFill>
              <a:srgbClr val="002060"/>
            </a:solidFill>
          </a:ln>
        </p:spPr>
      </p:pic>
      <p:sp>
        <p:nvSpPr>
          <p:cNvPr id="3" name="Rectangle 2"/>
          <p:cNvSpPr/>
          <p:nvPr/>
        </p:nvSpPr>
        <p:spPr>
          <a:xfrm>
            <a:off x="6302170" y="3133616"/>
            <a:ext cx="6255737" cy="707886"/>
          </a:xfrm>
          <a:prstGeom prst="rect">
            <a:avLst/>
          </a:prstGeom>
        </p:spPr>
        <p:txBody>
          <a:bodyPr wrap="square">
            <a:spAutoFit/>
          </a:bodyPr>
          <a:lstStyle/>
          <a:p>
            <a:pPr algn="ctr"/>
            <a:r>
              <a:rPr lang="vi-VN" sz="2000" b="1" dirty="0">
                <a:solidFill>
                  <a:srgbClr val="0070C0"/>
                </a:solidFill>
                <a:latin typeface="Times New Roman" panose="02020603050405020304" pitchFamily="18" charset="0"/>
                <a:cs typeface="Times New Roman" panose="02020603050405020304" pitchFamily="18" charset="0"/>
              </a:rPr>
              <a:t>Nhập </a:t>
            </a:r>
            <a:r>
              <a:rPr lang="en-US" sz="2000" b="1" dirty="0" err="1">
                <a:solidFill>
                  <a:srgbClr val="0070C0"/>
                </a:solidFill>
                <a:latin typeface="Times New Roman" panose="02020603050405020304" pitchFamily="18" charset="0"/>
                <a:cs typeface="Times New Roman" panose="02020603050405020304" pitchFamily="18" charset="0"/>
              </a:rPr>
              <a:t>mã</a:t>
            </a:r>
            <a:r>
              <a:rPr lang="en-US" sz="2000" b="1" dirty="0">
                <a:solidFill>
                  <a:srgbClr val="0070C0"/>
                </a:solidFill>
                <a:latin typeface="Times New Roman" panose="02020603050405020304" pitchFamily="18" charset="0"/>
                <a:cs typeface="Times New Roman" panose="02020603050405020304" pitchFamily="18" charset="0"/>
              </a:rPr>
              <a:t> </a:t>
            </a:r>
            <a:r>
              <a:rPr lang="vi-VN" sz="2000" b="1" dirty="0">
                <a:solidFill>
                  <a:srgbClr val="0070C0"/>
                </a:solidFill>
                <a:latin typeface="Times New Roman" panose="02020603050405020304" pitchFamily="18" charset="0"/>
                <a:cs typeface="Times New Roman" panose="02020603050405020304" pitchFamily="18" charset="0"/>
              </a:rPr>
              <a:t>OTP </a:t>
            </a:r>
            <a:endParaRPr lang="en-US" sz="2000" b="1" dirty="0">
              <a:solidFill>
                <a:srgbClr val="0070C0"/>
              </a:solidFill>
              <a:latin typeface="Times New Roman" panose="02020603050405020304" pitchFamily="18" charset="0"/>
              <a:cs typeface="Times New Roman" panose="02020603050405020304" pitchFamily="18" charset="0"/>
            </a:endParaRPr>
          </a:p>
          <a:p>
            <a:pPr algn="ctr"/>
            <a:r>
              <a:rPr lang="vi-VN" sz="2000" b="1" dirty="0" smtClean="0">
                <a:solidFill>
                  <a:srgbClr val="0070C0"/>
                </a:solidFill>
                <a:latin typeface="Times New Roman" panose="02020603050405020304" pitchFamily="18" charset="0"/>
                <a:cs typeface="Times New Roman" panose="02020603050405020304" pitchFamily="18" charset="0"/>
              </a:rPr>
              <a:t>(</a:t>
            </a:r>
            <a:r>
              <a:rPr lang="vi-VN" sz="2000" b="1" dirty="0">
                <a:solidFill>
                  <a:srgbClr val="0070C0"/>
                </a:solidFill>
                <a:latin typeface="Times New Roman" panose="02020603050405020304" pitchFamily="18" charset="0"/>
                <a:cs typeface="Times New Roman" panose="02020603050405020304" pitchFamily="18" charset="0"/>
              </a:rPr>
              <a:t>được gửi đến email đã đăng ký)</a:t>
            </a:r>
            <a:endParaRPr lang="en-US" sz="2000" b="1" dirty="0">
              <a:solidFill>
                <a:srgbClr val="0070C0"/>
              </a:solidFill>
              <a:latin typeface="Times New Roman" panose="02020603050405020304" pitchFamily="18" charset="0"/>
              <a:cs typeface="Times New Roman" panose="02020603050405020304" pitchFamily="18" charset="0"/>
            </a:endParaRPr>
          </a:p>
        </p:txBody>
      </p:sp>
      <p:sp>
        <p:nvSpPr>
          <p:cNvPr id="4" name="Shape 93">
            <a:extLst>
              <a:ext uri="{FF2B5EF4-FFF2-40B4-BE49-F238E27FC236}">
                <a16:creationId xmlns="" xmlns:a16="http://schemas.microsoft.com/office/drawing/2014/main" id="{2E45BA2A-C81B-4F4E-83DC-A7B2098BE738}"/>
              </a:ext>
            </a:extLst>
          </p:cNvPr>
          <p:cNvSpPr/>
          <p:nvPr/>
        </p:nvSpPr>
        <p:spPr>
          <a:xfrm>
            <a:off x="1915412" y="165408"/>
            <a:ext cx="8361177" cy="487313"/>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defRPr sz="2600">
                <a:solidFill>
                  <a:srgbClr val="3F3F3F"/>
                </a:solidFill>
                <a:latin typeface="PT Sans"/>
                <a:ea typeface="PT Sans"/>
                <a:cs typeface="PT Sans"/>
                <a:sym typeface="PT Sans"/>
              </a:defRPr>
            </a:lvl1pPr>
          </a:lstStyle>
          <a:p>
            <a:pPr algn="just"/>
            <a:r>
              <a:rPr lang="pt-BR" sz="2500" b="1" dirty="0">
                <a:solidFill>
                  <a:srgbClr val="002060"/>
                </a:solidFill>
                <a:latin typeface="Times New Roman" panose="02020603050405020304" pitchFamily="18" charset="0"/>
                <a:cs typeface="Times New Roman" panose="02020603050405020304" pitchFamily="18" charset="0"/>
              </a:rPr>
              <a:t>HƯỚNG DẪN </a:t>
            </a:r>
            <a:r>
              <a:rPr lang="pt-BR" sz="2500" b="1" dirty="0" smtClean="0">
                <a:solidFill>
                  <a:srgbClr val="002060"/>
                </a:solidFill>
                <a:latin typeface="Times New Roman" panose="02020603050405020304" pitchFamily="18" charset="0"/>
                <a:cs typeface="Times New Roman" panose="02020603050405020304" pitchFamily="18" charset="0"/>
              </a:rPr>
              <a:t>CÀI ĐẶT VÀ </a:t>
            </a:r>
            <a:r>
              <a:rPr lang="pt-BR" sz="2500" b="1" dirty="0">
                <a:solidFill>
                  <a:srgbClr val="002060"/>
                </a:solidFill>
                <a:latin typeface="Times New Roman" panose="02020603050405020304" pitchFamily="18" charset="0"/>
                <a:cs typeface="Times New Roman" panose="02020603050405020304" pitchFamily="18" charset="0"/>
              </a:rPr>
              <a:t>SỬ DỤNG </a:t>
            </a:r>
            <a:r>
              <a:rPr lang="pt-BR" sz="2500" b="1" dirty="0" smtClean="0">
                <a:solidFill>
                  <a:srgbClr val="002060"/>
                </a:solidFill>
                <a:latin typeface="Times New Roman" panose="02020603050405020304" pitchFamily="18" charset="0"/>
                <a:cs typeface="Times New Roman" panose="02020603050405020304" pitchFamily="18" charset="0"/>
              </a:rPr>
              <a:t>ỨNG DỤNG VssID</a:t>
            </a:r>
            <a:endParaRPr lang="pt-BR" sz="2500" b="1" dirty="0">
              <a:solidFill>
                <a:srgbClr val="002060"/>
              </a:solidFill>
              <a:latin typeface="Times New Roman" panose="02020603050405020304" pitchFamily="18" charset="0"/>
              <a:cs typeface="Times New Roman" panose="02020603050405020304" pitchFamily="18" charset="0"/>
            </a:endParaRPr>
          </a:p>
        </p:txBody>
      </p:sp>
      <p:sp>
        <p:nvSpPr>
          <p:cNvPr id="5" name="Right Arrow 4"/>
          <p:cNvSpPr/>
          <p:nvPr/>
        </p:nvSpPr>
        <p:spPr>
          <a:xfrm>
            <a:off x="6429376" y="3456781"/>
            <a:ext cx="814387" cy="323166"/>
          </a:xfrm>
          <a:prstGeom prst="rightArrow">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532069"/>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906</TotalTime>
  <Words>910</Words>
  <Application>Microsoft Office PowerPoint</Application>
  <PresentationFormat>Widescreen</PresentationFormat>
  <Paragraphs>82</Paragraphs>
  <Slides>19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PT Sans</vt:lpstr>
      <vt:lpstr>Times New Roman</vt:lpstr>
      <vt:lpstr>Trebuchet MS</vt:lpstr>
      <vt:lpstr>Wingdings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Toan Ha</dc:creator>
  <cp:lastModifiedBy>Thi Thanh Thuy  Duong</cp:lastModifiedBy>
  <cp:revision>160</cp:revision>
  <cp:lastPrinted>2021-06-09T06:49:46Z</cp:lastPrinted>
  <dcterms:created xsi:type="dcterms:W3CDTF">2021-03-15T08:56:31Z</dcterms:created>
  <dcterms:modified xsi:type="dcterms:W3CDTF">2022-08-24T07:53:04Z</dcterms:modified>
</cp:coreProperties>
</file>